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0"/>
  </p:notesMasterIdLst>
  <p:handoutMasterIdLst>
    <p:handoutMasterId r:id="rId21"/>
  </p:handoutMasterIdLst>
  <p:sldIdLst>
    <p:sldId id="1376" r:id="rId2"/>
    <p:sldId id="1380" r:id="rId3"/>
    <p:sldId id="1381" r:id="rId4"/>
    <p:sldId id="1386" r:id="rId5"/>
    <p:sldId id="1387" r:id="rId6"/>
    <p:sldId id="1385" r:id="rId7"/>
    <p:sldId id="1382" r:id="rId8"/>
    <p:sldId id="1389" r:id="rId9"/>
    <p:sldId id="1383" r:id="rId10"/>
    <p:sldId id="1391" r:id="rId11"/>
    <p:sldId id="1392" r:id="rId12"/>
    <p:sldId id="1393" r:id="rId13"/>
    <p:sldId id="1396" r:id="rId14"/>
    <p:sldId id="1397" r:id="rId15"/>
    <p:sldId id="1398" r:id="rId16"/>
    <p:sldId id="1399" r:id="rId17"/>
    <p:sldId id="1384" r:id="rId18"/>
    <p:sldId id="1377" r:id="rId19"/>
  </p:sldIdLst>
  <p:sldSz cx="9906000" cy="6858000" type="A4"/>
  <p:notesSz cx="6888163" cy="100203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70"/>
    <a:srgbClr val="000099"/>
    <a:srgbClr val="FA7783"/>
    <a:srgbClr val="AA0303"/>
    <a:srgbClr val="B73333"/>
    <a:srgbClr val="CB3737"/>
    <a:srgbClr val="910605"/>
    <a:srgbClr val="E3DA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2" autoAdjust="0"/>
    <p:restoredTop sz="94434" autoAdjust="0"/>
  </p:normalViewPr>
  <p:slideViewPr>
    <p:cSldViewPr snapToGrid="0">
      <p:cViewPr varScale="1">
        <p:scale>
          <a:sx n="116" d="100"/>
          <a:sy n="116" d="100"/>
        </p:scale>
        <p:origin x="-1158" y="-114"/>
      </p:cViewPr>
      <p:guideLst>
        <p:guide orient="horz" pos="2137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34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3238"/>
          </a:xfrm>
          <a:prstGeom prst="rect">
            <a:avLst/>
          </a:prstGeom>
        </p:spPr>
        <p:txBody>
          <a:bodyPr vert="horz" lIns="91879" tIns="45936" rIns="91879" bIns="459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3238"/>
          </a:xfrm>
          <a:prstGeom prst="rect">
            <a:avLst/>
          </a:prstGeom>
        </p:spPr>
        <p:txBody>
          <a:bodyPr vert="horz" lIns="91879" tIns="45936" rIns="91879" bIns="4593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0CB846-30BA-4CBC-B04A-3FCBAA173F26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3237"/>
          </a:xfrm>
          <a:prstGeom prst="rect">
            <a:avLst/>
          </a:prstGeom>
        </p:spPr>
        <p:txBody>
          <a:bodyPr vert="horz" lIns="91879" tIns="45936" rIns="91879" bIns="459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3237"/>
          </a:xfrm>
          <a:prstGeom prst="rect">
            <a:avLst/>
          </a:prstGeom>
        </p:spPr>
        <p:txBody>
          <a:bodyPr vert="horz" lIns="91879" tIns="45936" rIns="91879" bIns="4593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AABE9F-8C0C-4B0A-9F52-2AD8CB4E4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527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3238"/>
          </a:xfrm>
          <a:prstGeom prst="rect">
            <a:avLst/>
          </a:prstGeom>
        </p:spPr>
        <p:txBody>
          <a:bodyPr vert="horz" lIns="92307" tIns="46159" rIns="92307" bIns="461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3238"/>
          </a:xfrm>
          <a:prstGeom prst="rect">
            <a:avLst/>
          </a:prstGeom>
        </p:spPr>
        <p:txBody>
          <a:bodyPr vert="horz" lIns="92307" tIns="46159" rIns="92307" bIns="461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9C5ED6-BA34-4136-B17D-2C54C1483321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1249363"/>
            <a:ext cx="4891087" cy="3386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9" rIns="92307" bIns="4615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2307" tIns="46159" rIns="92307" bIns="4615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3237"/>
          </a:xfrm>
          <a:prstGeom prst="rect">
            <a:avLst/>
          </a:prstGeom>
        </p:spPr>
        <p:txBody>
          <a:bodyPr vert="horz" lIns="92307" tIns="46159" rIns="92307" bIns="461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3237"/>
          </a:xfrm>
          <a:prstGeom prst="rect">
            <a:avLst/>
          </a:prstGeom>
        </p:spPr>
        <p:txBody>
          <a:bodyPr vert="horz" lIns="92307" tIns="46159" rIns="92307" bIns="461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4198D4-BA43-4553-B286-82ADAD4FE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616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8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712DC-67AE-44E9-AF04-78690EAD4F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902075" y="10353675"/>
            <a:ext cx="29845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1" tIns="48306" rIns="96611" bIns="48306" anchor="b"/>
          <a:lstStyle/>
          <a:p>
            <a:pPr algn="r"/>
            <a:fld id="{46AAF394-FEB8-473A-BF35-6C0619192D0D}" type="slidenum">
              <a:rPr lang="en-GB" sz="1300">
                <a:latin typeface="Calibri" pitchFamily="34" charset="0"/>
              </a:rPr>
              <a:pPr algn="r"/>
              <a:t>14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3300" y="1252538"/>
            <a:ext cx="4881563" cy="33813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1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C0E5-78A1-4C04-ADDD-BC626120094E}" type="datetime1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65430-C47A-4D84-8950-ABA291C4A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63A6-6122-45D9-8EA5-8698290D9DCF}" type="datetime1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47DA-52F1-4C7E-A28A-C9C6402F9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90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6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0E14C-AF3B-4376-8D4D-7EDC763FA6A6}" type="datetime1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7F5F-6481-45AA-BE00-D2771398B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7A932-3CD5-4219-AA87-AA39A68563F2}" type="datetime1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E7203-E210-4B11-8E70-D6F4DE7A6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3" y="1709743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3" y="4589479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41802-B3D2-4719-83B1-91A2476F62B5}" type="datetime1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0AB4-CF3A-4B40-9F3A-C56037DAA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11888-B7A9-4A29-B06C-CDC858271DAF}" type="datetime1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D62E-BEFD-4C23-A9E2-FA3BBAA87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3745-F1F8-4D2A-A22D-E2BC5E762ECC}" type="datetime1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E47F-3EC8-49CC-B7AB-63FDD86A1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3914-7486-4D79-BFE6-E1A7351E8A03}" type="datetime1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B93E-A79D-4437-B13E-3231C8187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CF52-CB08-43BC-A187-737160E7BBD3}" type="datetime1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51CE-F5CD-417D-861C-7829006F6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DBBFE-F702-4FC3-969F-FD145C2917C2}" type="datetime1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8B9BF-B80A-4D7A-AB6F-D9510B8B1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619EE-DE02-4ED3-B726-C267EDF4A4AC}" type="datetime1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4DFFA-1923-4592-9BD0-DC22251A8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C3F6">
                <a:alpha val="0"/>
              </a:srgbClr>
            </a:gs>
            <a:gs pos="50000">
              <a:srgbClr val="C1D8F8">
                <a:alpha val="50000"/>
              </a:srgbClr>
            </a:gs>
            <a:gs pos="100000">
              <a:srgbClr val="E1ECF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CFA040-4821-4BB0-BABB-C81AC0C58FC3}" type="datetime1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68C94A-18A4-4D2C-9657-D1E1C7A5B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1481138"/>
            <a:ext cx="9555162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1" name="Группа 8"/>
          <p:cNvGrpSpPr>
            <a:grpSpLocks/>
          </p:cNvGrpSpPr>
          <p:nvPr/>
        </p:nvGrpSpPr>
        <p:grpSpPr bwMode="auto">
          <a:xfrm>
            <a:off x="230188" y="0"/>
            <a:ext cx="9547225" cy="6858000"/>
            <a:chOff x="230625" y="0"/>
            <a:chExt cx="9546123" cy="6858000"/>
          </a:xfrm>
        </p:grpSpPr>
        <p:pic>
          <p:nvPicPr>
            <p:cNvPr id="7172" name="Picture 2" descr="C:\Documents and Settings\TEMP.MICROSOF-8D2138\Рабочий стол\Untitled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625" y="0"/>
              <a:ext cx="54727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49679" y="417513"/>
              <a:ext cx="8854053" cy="95408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058" tIns="49529" rIns="99058" bIns="4952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kk-KZ" sz="25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ҚАЗАҚСТАН РЕСПУБЛИКАСЫ</a:t>
              </a:r>
              <a:br>
                <a:rPr lang="kk-KZ" sz="25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kk-KZ" sz="25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ІШКІ ІСТЕР МИНИСТРЛІГІ</a:t>
              </a:r>
              <a:endParaRPr lang="ru-R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74" name="Picture 12" descr="C:\Documents and Settings\User\Рабочий стол\логотип КУИС с тенью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0174" y="524936"/>
              <a:ext cx="920120" cy="741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1012659" y="2389609"/>
              <a:ext cx="8764089" cy="2489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9000000" algn="ctr" rotWithShape="0">
                <a:srgbClr val="000000">
                  <a:alpha val="44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p:spPr>
          <p:txBody>
            <a:bodyPr lIns="88452" tIns="44226" rIns="88452" bIns="44226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Терроризм актінің қауіпі туынадаған немесе терроризм акті жасалған жағдайдағы әрекеттер туралы  </a:t>
              </a:r>
              <a:r>
                <a:rPr lang="kk-KZ" sz="5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kk-KZ" sz="5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kk-KZ" sz="6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ЖАДЫНАМА</a:t>
              </a:r>
              <a:endParaRPr lang="ru-R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амка 16"/>
          <p:cNvSpPr/>
          <p:nvPr/>
        </p:nvSpPr>
        <p:spPr>
          <a:xfrm>
            <a:off x="0" y="0"/>
            <a:ext cx="9906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52" name="Группа 20"/>
          <p:cNvGrpSpPr>
            <a:grpSpLocks/>
          </p:cNvGrpSpPr>
          <p:nvPr/>
        </p:nvGrpSpPr>
        <p:grpSpPr bwMode="auto">
          <a:xfrm>
            <a:off x="309563" y="285750"/>
            <a:ext cx="9220200" cy="6364288"/>
            <a:chOff x="309530" y="285729"/>
            <a:chExt cx="9219836" cy="6364210"/>
          </a:xfrm>
        </p:grpSpPr>
        <p:sp>
          <p:nvSpPr>
            <p:cNvPr id="6" name="Блок-схема: узел 5"/>
            <p:cNvSpPr/>
            <p:nvPr/>
          </p:nvSpPr>
          <p:spPr>
            <a:xfrm>
              <a:off x="587406" y="1714488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78614" y="2510202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552236" y="3686176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34652" y="4119202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552236" y="5051191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569820" y="2107947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534651" y="6095280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74" name="TextBox 1"/>
            <p:cNvSpPr txBox="1">
              <a:spLocks noChangeArrowheads="1"/>
            </p:cNvSpPr>
            <p:nvPr/>
          </p:nvSpPr>
          <p:spPr bwMode="auto">
            <a:xfrm>
              <a:off x="773907" y="1571626"/>
              <a:ext cx="4208331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k-KZ" b="1">
                  <a:solidFill>
                    <a:srgbClr val="000070"/>
                  </a:solidFill>
                </a:rPr>
                <a:t>жиын топтан аулақ жүріңіз</a:t>
              </a:r>
            </a:p>
            <a:p>
              <a:endParaRPr lang="kk-KZ" sz="800" b="1">
                <a:solidFill>
                  <a:srgbClr val="000070"/>
                </a:solidFill>
              </a:endParaRPr>
            </a:p>
            <a:p>
              <a:r>
                <a:rPr lang="kk-KZ" b="1">
                  <a:solidFill>
                    <a:srgbClr val="000070"/>
                  </a:solidFill>
                </a:rPr>
                <a:t>жалғыз жүруге тырысыңыз</a:t>
              </a:r>
            </a:p>
            <a:p>
              <a:endParaRPr lang="kk-KZ" sz="800" b="1">
                <a:solidFill>
                  <a:srgbClr val="000070"/>
                </a:solidFill>
              </a:endParaRPr>
            </a:p>
            <a:p>
              <a:r>
                <a:rPr lang="kk-KZ" b="1">
                  <a:solidFill>
                    <a:srgbClr val="000070"/>
                  </a:solidFill>
                </a:rPr>
                <a:t>ілініп немесе тұншығып қалмау үшін мойындағы галстукті </a:t>
              </a:r>
              <a:r>
                <a:rPr lang="kk-KZ" sz="1600" b="1" i="1">
                  <a:solidFill>
                    <a:srgbClr val="000070"/>
                  </a:solidFill>
                </a:rPr>
                <a:t>(шарфты, орамалды және т.б.) </a:t>
              </a:r>
              <a:r>
                <a:rPr lang="kk-KZ" b="1">
                  <a:solidFill>
                    <a:srgbClr val="000070"/>
                  </a:solidFill>
                </a:rPr>
                <a:t>шешіңіз</a:t>
              </a:r>
            </a:p>
            <a:p>
              <a:endParaRPr lang="kk-KZ" sz="800" b="1">
                <a:solidFill>
                  <a:srgbClr val="000070"/>
                </a:solidFill>
              </a:endParaRPr>
            </a:p>
            <a:p>
              <a:r>
                <a:rPr lang="kk-KZ" b="1">
                  <a:solidFill>
                    <a:srgbClr val="000070"/>
                  </a:solidFill>
                </a:rPr>
                <a:t>керегі жоқ заттарды тастаңыз </a:t>
              </a:r>
            </a:p>
            <a:p>
              <a:endParaRPr lang="kk-KZ" sz="800" b="1">
                <a:solidFill>
                  <a:srgbClr val="000070"/>
                </a:solidFill>
              </a:endParaRPr>
            </a:p>
            <a:p>
              <a:r>
                <a:rPr lang="kk-KZ" b="1">
                  <a:solidFill>
                    <a:srgbClr val="000070"/>
                  </a:solidFill>
                </a:rPr>
                <a:t>шынтақтарыңызды бүгіп, қолдарыңызды денеге қысып ұстаңыз</a:t>
              </a:r>
            </a:p>
            <a:p>
              <a:endParaRPr lang="kk-KZ" sz="800" b="1">
                <a:solidFill>
                  <a:srgbClr val="000070"/>
                </a:solidFill>
              </a:endParaRPr>
            </a:p>
            <a:p>
              <a:r>
                <a:rPr lang="kk-KZ" b="1">
                  <a:solidFill>
                    <a:srgbClr val="000070"/>
                  </a:solidFill>
                </a:rPr>
                <a:t>киіміңіздің барлық түймелерін салыңыз</a:t>
              </a:r>
            </a:p>
            <a:p>
              <a:endParaRPr lang="kk-KZ" sz="800" b="1">
                <a:solidFill>
                  <a:srgbClr val="000070"/>
                </a:solidFill>
              </a:endParaRPr>
            </a:p>
            <a:p>
              <a:r>
                <a:rPr lang="kk-KZ" b="1">
                  <a:solidFill>
                    <a:srgbClr val="000070"/>
                  </a:solidFill>
                </a:rPr>
                <a:t>жиын топқа қарсы жүрмеңіз</a:t>
              </a:r>
            </a:p>
            <a:p>
              <a:endParaRPr lang="kk-KZ" sz="800" b="1">
                <a:solidFill>
                  <a:srgbClr val="000070"/>
                </a:solidFill>
              </a:endParaRPr>
            </a:p>
            <a:p>
              <a:r>
                <a:rPr lang="kk-KZ" b="1">
                  <a:solidFill>
                    <a:srgbClr val="000070"/>
                  </a:solidFill>
                </a:rPr>
                <a:t>құлап қалсаңыз тез арада тұруға тырысыңыз</a:t>
              </a:r>
              <a:endParaRPr lang="ru-RU" b="1">
                <a:solidFill>
                  <a:srgbClr val="00007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09530" y="285729"/>
              <a:ext cx="4179123" cy="120032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Адамдар көп жиналатын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орындағы жүріп-тұру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мінез-құлқы</a:t>
              </a:r>
              <a:endPara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50" name="Object 66"/>
            <p:cNvGraphicFramePr>
              <a:graphicFrameLocks noChangeAspect="1"/>
            </p:cNvGraphicFramePr>
            <p:nvPr/>
          </p:nvGraphicFramePr>
          <p:xfrm>
            <a:off x="4953000" y="3000375"/>
            <a:ext cx="976842" cy="2662238"/>
          </p:xfrm>
          <a:graphic>
            <a:graphicData uri="http://schemas.openxmlformats.org/presentationml/2006/ole">
              <p:oleObj spid="_x0000_s2051" name="CorelDRAW" r:id="rId3" imgW="628560" imgH="1855440" progId="">
                <p:embed/>
              </p:oleObj>
            </a:graphicData>
          </a:graphic>
        </p:graphicFrame>
        <p:pic>
          <p:nvPicPr>
            <p:cNvPr id="2076" name="Рисунок 18" descr="толпа людей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500063"/>
              <a:ext cx="2244329" cy="197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Рисунок 19" descr="запрет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5172" y="714375"/>
              <a:ext cx="1857375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Рисунок 20" descr="шарф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23423" y="4214814"/>
              <a:ext cx="2863453" cy="2058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Рисунок 21" descr="очки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3423" y="3000376"/>
              <a:ext cx="2553890" cy="1262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Рисунок 22" descr="Sports-Running-Man-icon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29500" y="571500"/>
              <a:ext cx="2099866" cy="193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Блок-схема: узел 19"/>
            <p:cNvSpPr/>
            <p:nvPr/>
          </p:nvSpPr>
          <p:spPr>
            <a:xfrm>
              <a:off x="537581" y="5706931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амка 18"/>
          <p:cNvSpPr/>
          <p:nvPr/>
        </p:nvSpPr>
        <p:spPr>
          <a:xfrm>
            <a:off x="0" y="0"/>
            <a:ext cx="9906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076" name="Группа 15"/>
          <p:cNvGrpSpPr>
            <a:grpSpLocks/>
          </p:cNvGrpSpPr>
          <p:nvPr/>
        </p:nvGrpSpPr>
        <p:grpSpPr bwMode="auto">
          <a:xfrm>
            <a:off x="309563" y="0"/>
            <a:ext cx="9426575" cy="6715125"/>
            <a:chOff x="309530" y="0"/>
            <a:chExt cx="9426212" cy="6715148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386921" y="2267308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86921" y="3714752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386921" y="4429132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386921" y="5214950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386921" y="3000372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92" name="TextBox 1"/>
            <p:cNvSpPr txBox="1">
              <a:spLocks noChangeArrowheads="1"/>
            </p:cNvSpPr>
            <p:nvPr/>
          </p:nvSpPr>
          <p:spPr bwMode="auto">
            <a:xfrm>
              <a:off x="619126" y="2071688"/>
              <a:ext cx="4256485" cy="372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k-KZ" sz="2000" b="1">
                  <a:solidFill>
                    <a:srgbClr val="000070"/>
                  </a:solidFill>
                </a:rPr>
                <a:t>дереу еденге жатыңыз, басыңызды бүркеңіз</a:t>
              </a:r>
              <a:endParaRPr lang="ru-RU" sz="2000" b="1">
                <a:solidFill>
                  <a:srgbClr val="000070"/>
                </a:solidFill>
              </a:endParaRPr>
            </a:p>
            <a:p>
              <a:endParaRPr lang="ru-RU" sz="900" b="1">
                <a:solidFill>
                  <a:srgbClr val="000070"/>
                </a:solidFill>
              </a:endParaRPr>
            </a:p>
            <a:p>
              <a:r>
                <a:rPr lang="kk-KZ" sz="2000" b="1">
                  <a:solidFill>
                    <a:srgbClr val="000070"/>
                  </a:solidFill>
                </a:rPr>
                <a:t>терезелерден, шкафтар мен сөрелерден аулақ болыңыз</a:t>
              </a:r>
              <a:endParaRPr lang="ru-RU" sz="2000" b="1">
                <a:solidFill>
                  <a:srgbClr val="000070"/>
                </a:solidFill>
              </a:endParaRPr>
            </a:p>
            <a:p>
              <a:endParaRPr lang="ru-RU" sz="900" b="1">
                <a:solidFill>
                  <a:srgbClr val="000070"/>
                </a:solidFill>
              </a:endParaRPr>
            </a:p>
            <a:p>
              <a:r>
                <a:rPr lang="ru-RU" sz="2000" b="1">
                  <a:solidFill>
                    <a:srgbClr val="000070"/>
                  </a:solidFill>
                </a:rPr>
                <a:t>жүгірмеңіз, лифтіні </a:t>
              </a:r>
            </a:p>
            <a:p>
              <a:r>
                <a:rPr lang="ru-RU" sz="2000" b="1">
                  <a:solidFill>
                    <a:srgbClr val="000070"/>
                  </a:solidFill>
                </a:rPr>
                <a:t>пайдаланбаңыз</a:t>
              </a:r>
            </a:p>
            <a:p>
              <a:endParaRPr lang="ru-RU" sz="900" b="1">
                <a:solidFill>
                  <a:srgbClr val="000070"/>
                </a:solidFill>
              </a:endParaRPr>
            </a:p>
            <a:p>
              <a:r>
                <a:rPr lang="kk-KZ" sz="2000" b="1">
                  <a:solidFill>
                    <a:srgbClr val="000070"/>
                  </a:solidFill>
                </a:rPr>
                <a:t>әйнекпен қапталған қабырғадан аулақ болыңыз</a:t>
              </a:r>
            </a:p>
            <a:p>
              <a:endParaRPr lang="ru-RU" sz="900" b="1">
                <a:solidFill>
                  <a:srgbClr val="000070"/>
                </a:solidFill>
              </a:endParaRPr>
            </a:p>
            <a:p>
              <a:r>
                <a:rPr lang="ru-RU" sz="2000" b="1">
                  <a:solidFill>
                    <a:srgbClr val="000070"/>
                  </a:solidFill>
                </a:rPr>
                <a:t>есік ойығына, көтергіш қабырғаға </a:t>
              </a:r>
              <a:r>
                <a:rPr lang="kk-KZ" sz="2000" b="1">
                  <a:solidFill>
                    <a:srgbClr val="000070"/>
                  </a:solidFill>
                </a:rPr>
                <a:t>жақын болыңыз</a:t>
              </a:r>
              <a:endParaRPr lang="ru-RU" sz="2000" b="1">
                <a:solidFill>
                  <a:srgbClr val="000070"/>
                </a:solidFill>
              </a:endParaRPr>
            </a:p>
          </p:txBody>
        </p:sp>
        <p:pic>
          <p:nvPicPr>
            <p:cNvPr id="3093" name="Picture 2" descr="C:\Documents and Settings\Администратор\Рабочий стол\1_files\slide0001-2.jp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6533489" y="4929189"/>
              <a:ext cx="3095625" cy="1100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074" name="Object 13"/>
            <p:cNvGraphicFramePr>
              <a:graphicFrameLocks noChangeAspect="1"/>
            </p:cNvGraphicFramePr>
            <p:nvPr/>
          </p:nvGraphicFramePr>
          <p:xfrm>
            <a:off x="4566048" y="928689"/>
            <a:ext cx="5169694" cy="4706937"/>
          </p:xfrm>
          <a:graphic>
            <a:graphicData uri="http://schemas.openxmlformats.org/presentationml/2006/ole">
              <p:oleObj spid="_x0000_s3075" name="CorelDRAW" r:id="rId4" imgW="1328400" imgH="1311120" progId="">
                <p:embed/>
              </p:oleObj>
            </a:graphicData>
          </a:graphic>
        </p:graphicFrame>
        <p:sp>
          <p:nvSpPr>
            <p:cNvPr id="6" name="Прямоугольник 5"/>
            <p:cNvSpPr/>
            <p:nvPr/>
          </p:nvSpPr>
          <p:spPr>
            <a:xfrm>
              <a:off x="4741890" y="0"/>
              <a:ext cx="600981" cy="193899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  <p:sp>
          <p:nvSpPr>
            <p:cNvPr id="17" name="Пятно 1 16"/>
            <p:cNvSpPr/>
            <p:nvPr/>
          </p:nvSpPr>
          <p:spPr>
            <a:xfrm>
              <a:off x="4875609" y="4857760"/>
              <a:ext cx="2166953" cy="1857388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09530" y="285728"/>
              <a:ext cx="4643470" cy="156966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ЕГЕР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ҒИМАРАТТА ТЕРРОРИЗМ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АКТІСІ ОРЫН АЛСА</a:t>
              </a:r>
              <a:endPara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Эвакуация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122" y="185286"/>
            <a:ext cx="9355756" cy="64874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мка 14"/>
          <p:cNvSpPr/>
          <p:nvPr/>
        </p:nvSpPr>
        <p:spPr>
          <a:xfrm>
            <a:off x="0" y="0"/>
            <a:ext cx="9906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9459" name="Группа 23"/>
          <p:cNvGrpSpPr>
            <a:grpSpLocks/>
          </p:cNvGrpSpPr>
          <p:nvPr/>
        </p:nvGrpSpPr>
        <p:grpSpPr bwMode="auto">
          <a:xfrm>
            <a:off x="463550" y="214313"/>
            <a:ext cx="9144000" cy="6445250"/>
            <a:chOff x="464313" y="214290"/>
            <a:chExt cx="9142444" cy="6444924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464313" y="857232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464313" y="1214422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464313" y="3143248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464313" y="3786190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Блок-схема: узел 13"/>
            <p:cNvSpPr/>
            <p:nvPr/>
          </p:nvSpPr>
          <p:spPr>
            <a:xfrm>
              <a:off x="464313" y="4429132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464313" y="1643050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464313" y="2357430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464313" y="5143512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4" name="Рисунок 22" descr="11-25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74719" y="4500563"/>
              <a:ext cx="2332038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1062067" y="214290"/>
              <a:ext cx="7916014" cy="5232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АДАМДАРДЫ</a:t>
              </a:r>
              <a:r>
                <a:rPr lang="ru-RU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КЕПІЛГЕ </a:t>
              </a:r>
              <a:r>
                <a:rPr lang="ru-RU" sz="28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АЛҒАН</a:t>
              </a:r>
              <a:r>
                <a:rPr lang="ru-RU" sz="2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ЖАҒДАЙДА</a:t>
              </a:r>
              <a:endPara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46639" y="5828217"/>
              <a:ext cx="5254261" cy="83099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ЕСТЕ САҚТАҢЫЗ!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Сізді</a:t>
              </a:r>
              <a:r>
                <a:rPr lang="ru-RU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міндетті</a:t>
              </a:r>
              <a:r>
                <a:rPr lang="ru-RU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түрде</a:t>
              </a:r>
              <a:r>
                <a:rPr lang="ru-RU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құтқарады</a:t>
              </a:r>
              <a:r>
                <a:rPr lang="ru-RU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!</a:t>
              </a:r>
              <a:endPara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7" name="TextBox 7"/>
            <p:cNvSpPr txBox="1">
              <a:spLocks noChangeArrowheads="1"/>
            </p:cNvSpPr>
            <p:nvPr/>
          </p:nvSpPr>
          <p:spPr bwMode="auto">
            <a:xfrm>
              <a:off x="696517" y="714376"/>
              <a:ext cx="5064786" cy="520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2000" b="1">
                  <a:solidFill>
                    <a:srgbClr val="000070"/>
                  </a:solidFill>
                </a:rPr>
                <a:t>дүрбелеңге бой алдырмаңыз, </a:t>
              </a:r>
            </a:p>
            <a:p>
              <a:pPr algn="just"/>
              <a:endParaRPr lang="ru-RU" sz="900" b="1">
                <a:solidFill>
                  <a:srgbClr val="000070"/>
                </a:solidFill>
              </a:endParaRPr>
            </a:p>
            <a:p>
              <a:pPr algn="just"/>
              <a:r>
                <a:rPr lang="ru-RU" sz="2000" b="1">
                  <a:solidFill>
                    <a:srgbClr val="000070"/>
                  </a:solidFill>
                </a:rPr>
                <a:t>айғайламаңыз </a:t>
              </a:r>
            </a:p>
            <a:p>
              <a:pPr algn="just"/>
              <a:endParaRPr lang="ru-RU" sz="900" b="1">
                <a:solidFill>
                  <a:srgbClr val="000070"/>
                </a:solidFill>
              </a:endParaRPr>
            </a:p>
            <a:p>
              <a:pPr algn="just"/>
              <a:r>
                <a:rPr lang="ru-RU" sz="2000" b="1">
                  <a:solidFill>
                    <a:srgbClr val="000070"/>
                  </a:solidFill>
                </a:rPr>
                <a:t>ашуланбаңыз, </a:t>
              </a:r>
            </a:p>
            <a:p>
              <a:pPr algn="just"/>
              <a:endParaRPr lang="kk-KZ" sz="900" b="1">
                <a:solidFill>
                  <a:srgbClr val="000070"/>
                </a:solidFill>
              </a:endParaRPr>
            </a:p>
            <a:p>
              <a:pPr algn="just"/>
              <a:r>
                <a:rPr lang="kk-KZ" sz="2000" b="1">
                  <a:solidFill>
                    <a:srgbClr val="000070"/>
                  </a:solidFill>
                </a:rPr>
                <a:t>барынша сабырлық сақтаңыз</a:t>
              </a:r>
              <a:endParaRPr lang="ru-RU" sz="2000" b="1">
                <a:solidFill>
                  <a:srgbClr val="000070"/>
                </a:solidFill>
              </a:endParaRPr>
            </a:p>
            <a:p>
              <a:pPr algn="just"/>
              <a:endParaRPr lang="ru-RU" sz="900" b="1">
                <a:solidFill>
                  <a:srgbClr val="000070"/>
                </a:solidFill>
              </a:endParaRPr>
            </a:p>
            <a:p>
              <a:pPr algn="just"/>
              <a:r>
                <a:rPr lang="ru-RU" sz="2000" b="1">
                  <a:solidFill>
                    <a:srgbClr val="000070"/>
                  </a:solidFill>
                </a:rPr>
                <a:t>өзіңіз келіссөз жүргізбеңіз</a:t>
              </a:r>
            </a:p>
            <a:p>
              <a:pPr algn="just"/>
              <a:endParaRPr lang="kk-KZ" sz="900" b="1">
                <a:solidFill>
                  <a:srgbClr val="000070"/>
                </a:solidFill>
              </a:endParaRPr>
            </a:p>
            <a:p>
              <a:pPr algn="just"/>
              <a:r>
                <a:rPr lang="kk-KZ" sz="2000" b="1">
                  <a:solidFill>
                    <a:srgbClr val="000070"/>
                  </a:solidFill>
                </a:rPr>
                <a:t>қылмыскерлерге өшпенділік</a:t>
              </a:r>
            </a:p>
            <a:p>
              <a:pPr algn="just"/>
              <a:r>
                <a:rPr lang="kk-KZ" sz="2000" b="1">
                  <a:solidFill>
                    <a:srgbClr val="000070"/>
                  </a:solidFill>
                </a:rPr>
                <a:t>танытпаңыз</a:t>
              </a:r>
            </a:p>
            <a:p>
              <a:pPr algn="just"/>
              <a:endParaRPr lang="kk-KZ" sz="900" b="1">
                <a:solidFill>
                  <a:srgbClr val="000070"/>
                </a:solidFill>
              </a:endParaRPr>
            </a:p>
            <a:p>
              <a:pPr algn="just"/>
              <a:r>
                <a:rPr lang="kk-KZ" sz="2000" b="1">
                  <a:solidFill>
                    <a:srgbClr val="000070"/>
                  </a:solidFill>
                </a:rPr>
                <a:t>қастарыңыздағы  адамдарға </a:t>
              </a:r>
            </a:p>
            <a:p>
              <a:pPr algn="just"/>
              <a:r>
                <a:rPr lang="kk-KZ" sz="2000" b="1">
                  <a:solidFill>
                    <a:srgbClr val="000070"/>
                  </a:solidFill>
                </a:rPr>
                <a:t>көмек көрсетіңіз</a:t>
              </a:r>
              <a:endParaRPr lang="ru-RU" sz="2000" b="1">
                <a:solidFill>
                  <a:srgbClr val="000070"/>
                </a:solidFill>
              </a:endParaRPr>
            </a:p>
            <a:p>
              <a:pPr algn="just"/>
              <a:endParaRPr lang="ru-RU" sz="900" b="1">
                <a:solidFill>
                  <a:srgbClr val="000070"/>
                </a:solidFill>
              </a:endParaRPr>
            </a:p>
            <a:p>
              <a:pPr algn="just"/>
              <a:r>
                <a:rPr lang="kk-KZ" sz="2000" b="1">
                  <a:solidFill>
                    <a:srgbClr val="000070"/>
                  </a:solidFill>
                </a:rPr>
                <a:t>мүмкін болған жағдайда </a:t>
              </a:r>
            </a:p>
            <a:p>
              <a:pPr algn="just"/>
              <a:r>
                <a:rPr lang="kk-KZ" sz="2000" b="1">
                  <a:solidFill>
                    <a:srgbClr val="000070"/>
                  </a:solidFill>
                </a:rPr>
                <a:t>полиция хабарлаңыз</a:t>
              </a:r>
            </a:p>
            <a:p>
              <a:pPr algn="just"/>
              <a:endParaRPr lang="kk-KZ" sz="900" b="1">
                <a:solidFill>
                  <a:srgbClr val="000070"/>
                </a:solidFill>
              </a:endParaRPr>
            </a:p>
            <a:p>
              <a:pPr algn="just"/>
              <a:r>
                <a:rPr lang="kk-KZ" sz="2000" b="1">
                  <a:solidFill>
                    <a:srgbClr val="000070"/>
                  </a:solidFill>
                </a:rPr>
                <a:t>толық сеніміңіз болмаса</a:t>
              </a:r>
            </a:p>
            <a:p>
              <a:pPr algn="just"/>
              <a:r>
                <a:rPr lang="kk-KZ" sz="2000" b="1">
                  <a:solidFill>
                    <a:srgbClr val="000070"/>
                  </a:solidFill>
                </a:rPr>
                <a:t>қашуға тырыспаңыз</a:t>
              </a:r>
              <a:endParaRPr lang="kk-KZ" sz="900" b="1">
                <a:solidFill>
                  <a:srgbClr val="000070"/>
                </a:solidFill>
              </a:endParaRPr>
            </a:p>
          </p:txBody>
        </p:sp>
        <p:pic>
          <p:nvPicPr>
            <p:cNvPr id="19488" name="Рисунок 23" descr="без паники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0829" y="1143000"/>
              <a:ext cx="2184135" cy="207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9" name="Рисунок 18" descr="no_talkin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4824" y="1850278"/>
              <a:ext cx="2071687" cy="207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0" name="Рисунок 20" descr="Silence-PNG-Picture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4191" y="3400954"/>
              <a:ext cx="2071687" cy="207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714750" y="6248400"/>
            <a:ext cx="3136900" cy="4572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7FBB46A-6DC2-4088-9696-4228D1C8DEBB}" type="slidenum">
              <a:rPr lang="ru-RU" smtClean="0">
                <a:solidFill>
                  <a:schemeClr val="tx1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tangle 62"/>
          <p:cNvSpPr txBox="1">
            <a:spLocks noChangeArrowheads="1"/>
          </p:cNvSpPr>
          <p:nvPr/>
        </p:nvSpPr>
        <p:spPr bwMode="auto">
          <a:xfrm>
            <a:off x="330200" y="381000"/>
            <a:ext cx="93281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42900" indent="-342900"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9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pic>
        <p:nvPicPr>
          <p:cNvPr id="5" name="Рисунок 4" descr="Захват заложника - ка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747" y="272562"/>
            <a:ext cx="8953924" cy="63141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амка 17"/>
          <p:cNvSpPr/>
          <p:nvPr/>
        </p:nvSpPr>
        <p:spPr>
          <a:xfrm>
            <a:off x="0" y="0"/>
            <a:ext cx="9906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507" name="Группа 27"/>
          <p:cNvGrpSpPr>
            <a:grpSpLocks/>
          </p:cNvGrpSpPr>
          <p:nvPr/>
        </p:nvGrpSpPr>
        <p:grpSpPr bwMode="auto">
          <a:xfrm>
            <a:off x="0" y="0"/>
            <a:ext cx="9442450" cy="6689725"/>
            <a:chOff x="0" y="0"/>
            <a:chExt cx="9442096" cy="668944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460023" y="0"/>
              <a:ext cx="526897" cy="193899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197003" y="2149708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188210" y="3053121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214588" y="3947750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18" name="TextBox 1"/>
            <p:cNvSpPr txBox="1">
              <a:spLocks noChangeArrowheads="1"/>
            </p:cNvSpPr>
            <p:nvPr/>
          </p:nvSpPr>
          <p:spPr bwMode="auto">
            <a:xfrm>
              <a:off x="422157" y="1980466"/>
              <a:ext cx="4480412" cy="4708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kk-KZ" sz="2400" b="1">
                  <a:solidFill>
                    <a:srgbClr val="000070"/>
                  </a:solidFill>
                </a:rPr>
                <a:t>бетіңізді төмен қаратып, </a:t>
              </a:r>
            </a:p>
            <a:p>
              <a:pPr algn="just"/>
              <a:r>
                <a:rPr lang="kk-KZ" sz="2400" b="1">
                  <a:solidFill>
                    <a:srgbClr val="000070"/>
                  </a:solidFill>
                </a:rPr>
                <a:t>еденге жатыңыз</a:t>
              </a:r>
            </a:p>
            <a:p>
              <a:pPr algn="just"/>
              <a:endParaRPr lang="kk-KZ" sz="900" b="1">
                <a:solidFill>
                  <a:srgbClr val="000070"/>
                </a:solidFill>
              </a:endParaRPr>
            </a:p>
            <a:p>
              <a:pPr algn="just"/>
              <a:r>
                <a:rPr lang="kk-KZ" sz="2400" b="1">
                  <a:solidFill>
                    <a:srgbClr val="000070"/>
                  </a:solidFill>
                </a:rPr>
                <a:t>қолдарыңызды желкеңізге</a:t>
              </a:r>
            </a:p>
            <a:p>
              <a:pPr algn="just"/>
              <a:r>
                <a:rPr lang="kk-KZ" sz="2400" b="1">
                  <a:solidFill>
                    <a:srgbClr val="000070"/>
                  </a:solidFill>
                </a:rPr>
                <a:t>салыңыз</a:t>
              </a:r>
            </a:p>
            <a:p>
              <a:pPr algn="just"/>
              <a:endParaRPr lang="kk-KZ" sz="900" b="1">
                <a:solidFill>
                  <a:srgbClr val="000070"/>
                </a:solidFill>
              </a:endParaRPr>
            </a:p>
            <a:p>
              <a:pPr algn="just"/>
              <a:r>
                <a:rPr lang="kk-KZ" sz="2400" b="1">
                  <a:solidFill>
                    <a:srgbClr val="000070"/>
                  </a:solidFill>
                </a:rPr>
                <a:t>арнайы жасақ (спецназ)</a:t>
              </a:r>
            </a:p>
            <a:p>
              <a:pPr algn="just"/>
              <a:r>
                <a:rPr lang="kk-KZ" sz="2400" b="1">
                  <a:solidFill>
                    <a:srgbClr val="000070"/>
                  </a:solidFill>
                </a:rPr>
                <a:t>қызметкерлеріне қарсы</a:t>
              </a:r>
            </a:p>
            <a:p>
              <a:pPr algn="just"/>
              <a:r>
                <a:rPr lang="kk-KZ" sz="2400" b="1">
                  <a:solidFill>
                    <a:srgbClr val="000070"/>
                  </a:solidFill>
                </a:rPr>
                <a:t>жүгірмеңіз </a:t>
              </a:r>
            </a:p>
            <a:p>
              <a:pPr algn="just"/>
              <a:endParaRPr lang="kk-KZ" sz="900" b="1">
                <a:solidFill>
                  <a:srgbClr val="000070"/>
                </a:solidFill>
              </a:endParaRPr>
            </a:p>
            <a:p>
              <a:pPr algn="just"/>
              <a:r>
                <a:rPr lang="kk-KZ" sz="2400" b="1">
                  <a:solidFill>
                    <a:srgbClr val="000070"/>
                  </a:solidFill>
                </a:rPr>
                <a:t>терезелерге, есіктерге</a:t>
              </a:r>
            </a:p>
            <a:p>
              <a:pPr algn="just"/>
              <a:r>
                <a:rPr lang="kk-KZ" sz="2400" b="1">
                  <a:solidFill>
                    <a:srgbClr val="000070"/>
                  </a:solidFill>
                </a:rPr>
                <a:t>жақындамаңыз</a:t>
              </a:r>
            </a:p>
            <a:p>
              <a:pPr algn="just"/>
              <a:endParaRPr lang="kk-KZ" sz="900" b="1">
                <a:solidFill>
                  <a:srgbClr val="000070"/>
                </a:solidFill>
              </a:endParaRPr>
            </a:p>
            <a:p>
              <a:pPr algn="just"/>
              <a:r>
                <a:rPr lang="kk-KZ" sz="2400" b="1">
                  <a:solidFill>
                    <a:srgbClr val="000070"/>
                  </a:solidFill>
                </a:rPr>
                <a:t>қылмыскерлердің қаруын</a:t>
              </a:r>
            </a:p>
            <a:p>
              <a:pPr algn="just"/>
              <a:r>
                <a:rPr lang="kk-KZ" sz="2400" b="1">
                  <a:solidFill>
                    <a:srgbClr val="000070"/>
                  </a:solidFill>
                </a:rPr>
                <a:t>қолыңызға алмаңыз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522020"/>
              <a:ext cx="6346076" cy="107721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32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Арнайы операция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32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басталған жағдайда</a:t>
              </a:r>
              <a:endPara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520" name="Рисунок 20" descr="освобождение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18444" y="3109181"/>
              <a:ext cx="3923652" cy="3063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1" name="Рисунок 13" descr="575ab67ab4eb71553a58cf75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5829" y="442912"/>
              <a:ext cx="3152378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Блок-схема: узел 13"/>
            <p:cNvSpPr/>
            <p:nvPr/>
          </p:nvSpPr>
          <p:spPr>
            <a:xfrm>
              <a:off x="197005" y="5136915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205796" y="6046924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амка 17"/>
          <p:cNvSpPr/>
          <p:nvPr/>
        </p:nvSpPr>
        <p:spPr>
          <a:xfrm>
            <a:off x="0" y="0"/>
            <a:ext cx="9906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2531" name="Группа 6"/>
          <p:cNvGrpSpPr>
            <a:grpSpLocks/>
          </p:cNvGrpSpPr>
          <p:nvPr/>
        </p:nvGrpSpPr>
        <p:grpSpPr bwMode="auto">
          <a:xfrm>
            <a:off x="295275" y="244475"/>
            <a:ext cx="9358313" cy="6234113"/>
            <a:chOff x="295689" y="245941"/>
            <a:chExt cx="9358263" cy="6232674"/>
          </a:xfrm>
        </p:grpSpPr>
        <p:sp>
          <p:nvSpPr>
            <p:cNvPr id="22532" name="TextBox 1"/>
            <p:cNvSpPr txBox="1">
              <a:spLocks noChangeArrowheads="1"/>
            </p:cNvSpPr>
            <p:nvPr/>
          </p:nvSpPr>
          <p:spPr bwMode="auto">
            <a:xfrm>
              <a:off x="350837" y="1619250"/>
              <a:ext cx="9182629" cy="4859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0363" indent="-360363" algn="just"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ru-RU" sz="2000" b="1">
                  <a:solidFill>
                    <a:srgbClr val="000070"/>
                  </a:solidFill>
                </a:rPr>
                <a:t>Әдетте адамдар босатылғаннан кейін есеңгіреп қалады және бұл қалыпты жағдай.</a:t>
              </a:r>
            </a:p>
            <a:p>
              <a:pPr marL="360363" indent="-360363" algn="just"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ru-RU" sz="2000" b="1">
                  <a:solidFill>
                    <a:srgbClr val="000070"/>
                  </a:solidFill>
                </a:rPr>
                <a:t>Медициналық және психологиялық көмек көрсетуден бас тартпаңыз.</a:t>
              </a:r>
            </a:p>
            <a:p>
              <a:pPr marL="360363" indent="-360363" algn="just"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ru-RU" sz="2000" b="1">
                  <a:solidFill>
                    <a:srgbClr val="000070"/>
                  </a:solidFill>
                </a:rPr>
                <a:t>Үйге жүгірмеңіз - бұл адамның табиғи реакциясы, бірақ егер сіз уақытында білікті көмек алсаңыз, сіз әлдеқайда жақсы боласыз.</a:t>
              </a:r>
            </a:p>
            <a:p>
              <a:pPr marL="360363" indent="-360363" algn="just"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ru-RU" sz="2000" b="1">
                  <a:solidFill>
                    <a:srgbClr val="000070"/>
                  </a:solidFill>
                </a:rPr>
                <a:t>Сондай-ақ, кепілге алынған адамдарды босату штабында неғұрлым тезірек тіркелсеңіз, туыстарыңыз Сіздің аман қалғаныңызды тезірек біледі.</a:t>
              </a:r>
            </a:p>
            <a:p>
              <a:pPr marL="360363" indent="-360363" algn="just"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kk-KZ" sz="2000" b="1">
                  <a:solidFill>
                    <a:srgbClr val="000070"/>
                  </a:solidFill>
                </a:rPr>
                <a:t>Қ</a:t>
              </a:r>
              <a:r>
                <a:rPr lang="ru-RU" sz="2000" b="1">
                  <a:solidFill>
                    <a:srgbClr val="000070"/>
                  </a:solidFill>
                </a:rPr>
                <a:t>ызметкерлердің барлық сұрақтарына мүмкіндігінше тезірек, нақты, қисынды және дәлелді жауап беруі керек.</a:t>
              </a:r>
            </a:p>
            <a:p>
              <a:pPr marL="360363" indent="-360363" algn="just"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ru-RU" sz="2000" b="1">
                  <a:solidFill>
                    <a:srgbClr val="000070"/>
                  </a:solidFill>
                </a:rPr>
                <a:t>Көрген барлық ұсақ-түйектерді атап өтуге тырысыңыз: мүмкін бұл баға жетпес ақпарат болуы мүмкін.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259696" y="263834"/>
              <a:ext cx="7394256" cy="10771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 err="1">
                  <a:solidFill>
                    <a:srgbClr val="FF0000"/>
                  </a:solidFill>
                </a:rPr>
                <a:t>Кепілдіктен</a:t>
              </a:r>
              <a:r>
                <a:rPr lang="ru-RU" sz="3200" b="1" dirty="0">
                  <a:solidFill>
                    <a:srgbClr val="FF0000"/>
                  </a:solidFill>
                </a:rPr>
                <a:t> </a:t>
              </a:r>
              <a:r>
                <a:rPr lang="ru-RU" sz="3200" b="1" dirty="0" err="1">
                  <a:solidFill>
                    <a:srgbClr val="FF0000"/>
                  </a:solidFill>
                </a:rPr>
                <a:t>босатылғаннан</a:t>
              </a:r>
              <a:r>
                <a:rPr lang="ru-RU" sz="3200" b="1" dirty="0">
                  <a:solidFill>
                    <a:srgbClr val="FF0000"/>
                  </a:solidFill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 err="1">
                  <a:solidFill>
                    <a:srgbClr val="FF0000"/>
                  </a:solidFill>
                </a:rPr>
                <a:t>кейін</a:t>
              </a:r>
              <a:r>
                <a:rPr lang="ru-RU" sz="3200" b="1" dirty="0">
                  <a:solidFill>
                    <a:srgbClr val="FF0000"/>
                  </a:solidFill>
                </a:rPr>
                <a:t> не </a:t>
              </a:r>
              <a:r>
                <a:rPr lang="ru-RU" sz="3200" b="1" dirty="0" err="1">
                  <a:solidFill>
                    <a:srgbClr val="FF0000"/>
                  </a:solidFill>
                </a:rPr>
                <a:t>істеу</a:t>
              </a:r>
              <a:r>
                <a:rPr lang="ru-RU" sz="3200" b="1" dirty="0">
                  <a:solidFill>
                    <a:srgbClr val="FF0000"/>
                  </a:solidFill>
                </a:rPr>
                <a:t> </a:t>
              </a:r>
              <a:r>
                <a:rPr lang="ru-RU" sz="3200" b="1" dirty="0" err="1">
                  <a:solidFill>
                    <a:srgbClr val="FF0000"/>
                  </a:solidFill>
                </a:rPr>
                <a:t>керек</a:t>
              </a:r>
              <a:r>
                <a:rPr lang="ru-RU" sz="3200" b="1" dirty="0">
                  <a:solidFill>
                    <a:srgbClr val="FF0000"/>
                  </a:solidFill>
                </a:rPr>
                <a:t> ?</a:t>
              </a:r>
              <a:endParaRPr lang="kk-KZ" sz="3200" b="1" dirty="0" err="1">
                <a:solidFill>
                  <a:srgbClr val="FF0000"/>
                </a:solidFill>
              </a:endParaRPr>
            </a:p>
          </p:txBody>
        </p:sp>
        <p:pic>
          <p:nvPicPr>
            <p:cNvPr id="22534" name="Picture 7" descr="Рисунок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5689" y="245941"/>
              <a:ext cx="1898650" cy="1295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амка 18"/>
          <p:cNvSpPr/>
          <p:nvPr/>
        </p:nvSpPr>
        <p:spPr>
          <a:xfrm>
            <a:off x="0" y="0"/>
            <a:ext cx="9906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663575" y="1212850"/>
            <a:ext cx="4110038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rPr>
              <a:t>сабырлық сақтаңыз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800" b="1" dirty="0">
              <a:solidFill>
                <a:srgbClr val="00007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1100" b="1" dirty="0">
              <a:solidFill>
                <a:srgbClr val="00007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rPr>
              <a:t>құқық қорғау органдарының нұсқауларын орындаңыз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800" b="1" dirty="0">
              <a:solidFill>
                <a:srgbClr val="00007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600" b="1" dirty="0">
              <a:solidFill>
                <a:srgbClr val="00007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rPr>
              <a:t>нақты, асығыстықсыз және әбігерсіз ғимараттан  шығыңыз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800" b="1" dirty="0">
              <a:solidFill>
                <a:srgbClr val="00007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1050" b="1" dirty="0">
              <a:solidFill>
                <a:srgbClr val="00007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rPr>
              <a:t>киініп, бөгеліп қалған әріптестеріңізге көмектесіңіз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800" b="1" dirty="0">
              <a:solidFill>
                <a:srgbClr val="00007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0070"/>
                </a:solidFill>
                <a:latin typeface="Arial" pitchFamily="34" charset="0"/>
                <a:cs typeface="Arial" pitchFamily="34" charset="0"/>
              </a:rPr>
              <a:t>газды</a:t>
            </a:r>
            <a:r>
              <a:rPr lang="ru-RU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rPr>
              <a:t>, суды, </a:t>
            </a:r>
            <a:r>
              <a:rPr lang="ru-RU" b="1" dirty="0" err="1">
                <a:solidFill>
                  <a:srgbClr val="000070"/>
                </a:solidFill>
                <a:latin typeface="Arial" pitchFamily="34" charset="0"/>
                <a:cs typeface="Arial" pitchFamily="34" charset="0"/>
              </a:rPr>
              <a:t>электр</a:t>
            </a:r>
            <a:r>
              <a:rPr lang="ru-RU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70"/>
                </a:solidFill>
                <a:latin typeface="Arial" pitchFamily="34" charset="0"/>
                <a:cs typeface="Arial" pitchFamily="34" charset="0"/>
              </a:rPr>
              <a:t>қуатын</a:t>
            </a:r>
            <a:r>
              <a:rPr lang="ru-RU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70"/>
                </a:solidFill>
                <a:latin typeface="Arial" pitchFamily="34" charset="0"/>
                <a:cs typeface="Arial" pitchFamily="34" charset="0"/>
              </a:rPr>
              <a:t>өшіріңіз</a:t>
            </a:r>
            <a:endParaRPr lang="ru-RU" b="1" dirty="0">
              <a:solidFill>
                <a:srgbClr val="00007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800" b="1" dirty="0">
              <a:solidFill>
                <a:srgbClr val="00007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rPr>
              <a:t>ғимараттан алысырақ болыңыз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800" b="1" dirty="0">
              <a:solidFill>
                <a:srgbClr val="00007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rPr>
              <a:t>шыққан адамдарды түгендеңіз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800" b="1" dirty="0">
              <a:solidFill>
                <a:srgbClr val="00007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rPr>
              <a:t>куәлардың орнында болуын қамтамасыз етіңіз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44407" y="-272562"/>
            <a:ext cx="600981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1269" name="Picture 3" descr="C:\Users\Home\Desktop\Новая папка\39511240.duv4pqb2cf.W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013" y="1857375"/>
            <a:ext cx="488791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0" name="Группа 34"/>
          <p:cNvGrpSpPr>
            <a:grpSpLocks/>
          </p:cNvGrpSpPr>
          <p:nvPr/>
        </p:nvGrpSpPr>
        <p:grpSpPr bwMode="auto">
          <a:xfrm>
            <a:off x="309563" y="-280988"/>
            <a:ext cx="9377362" cy="6435726"/>
            <a:chOff x="309529" y="-281354"/>
            <a:chExt cx="9378058" cy="643563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422091" y="1344112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413299" y="2758582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404508" y="3547697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439676" y="4208225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413299" y="1921110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Блок-схема: узел 13"/>
            <p:cNvSpPr/>
            <p:nvPr/>
          </p:nvSpPr>
          <p:spPr>
            <a:xfrm>
              <a:off x="430884" y="4887436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Блок-схема: узел 14"/>
            <p:cNvSpPr/>
            <p:nvPr/>
          </p:nvSpPr>
          <p:spPr>
            <a:xfrm>
              <a:off x="430883" y="5705129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422090" y="5279795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09529" y="142853"/>
              <a:ext cx="6337455" cy="9541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2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Эвакуация туралы ақпарат келіп түскен жағдайда </a:t>
              </a:r>
              <a:endPara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663567" y="1204525"/>
              <a:ext cx="4110343" cy="4949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сабырлық сақтаңыз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k-KZ" sz="800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k-KZ" sz="1100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құқық қорғау органдарының нұсқауларын орындаңыз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k-KZ" sz="800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k-KZ" sz="600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нақты, асығыстықсыз және әбігерсіз ғимараттан  шығыңыз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k-KZ" sz="800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k-KZ" sz="1050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киініп, бөгеліп қалған әріптестеріңізге көмектесіңіз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k-KZ" sz="800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err="1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газды</a:t>
              </a:r>
              <a:r>
                <a:rPr lang="ru-RU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, суды, </a:t>
              </a:r>
              <a:r>
                <a:rPr lang="ru-RU" b="1" dirty="0" err="1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электр</a:t>
              </a:r>
              <a:r>
                <a:rPr lang="ru-RU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 err="1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қуатын</a:t>
              </a:r>
              <a:r>
                <a:rPr lang="ru-RU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 err="1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өшіріңіз</a:t>
              </a:r>
              <a:endParaRPr lang="ru-RU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k-KZ" sz="800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ғимараттан алысырақ болыңыз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k-KZ" sz="800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шыққан адамдарды түгендеңіз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k-KZ" sz="800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куәлардың орнында болуын қамтамасыз етіңіз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544407" y="-281354"/>
              <a:ext cx="600981" cy="193899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  <p:pic>
          <p:nvPicPr>
            <p:cNvPr id="11298" name="Picture 3" descr="C:\Users\Home\Desktop\Новая папка\39511240.duv4pqb2cf.W66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98219" y="1883752"/>
              <a:ext cx="4889368" cy="3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E6DCB-FF6B-4ECF-972F-BACB92D07A2D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0" y="252413"/>
            <a:ext cx="9906000" cy="7826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9" rIns="99058" bIns="4952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k-KZ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РЕСПУБЛИКАСЫ</a:t>
            </a:r>
            <a:br>
              <a:rPr lang="kk-KZ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ІШКІ ІСТЕР МИНИСТРЛІГІ</a:t>
            </a:r>
            <a:endParaRPr lang="ru-RU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3068638" y="2820988"/>
            <a:ext cx="39020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en-US" sz="2800" b="1">
                <a:solidFill>
                  <a:srgbClr val="002060"/>
                </a:solidFill>
              </a:rPr>
              <a:t>НАЗАРЛАРЫҢЫЗҒА </a:t>
            </a:r>
          </a:p>
          <a:p>
            <a:pPr algn="ctr"/>
            <a:r>
              <a:rPr lang="ru-RU" altLang="en-US" sz="2800" b="1">
                <a:solidFill>
                  <a:srgbClr val="002060"/>
                </a:solidFill>
              </a:rPr>
              <a:t>РАҚМЕТ </a:t>
            </a:r>
            <a:r>
              <a:rPr lang="en-US" altLang="en-US" sz="2800" b="1">
                <a:solidFill>
                  <a:srgbClr val="002060"/>
                </a:solidFill>
              </a:rPr>
              <a:t>!</a:t>
            </a:r>
            <a:endParaRPr lang="ru-RU" sz="28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906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195" name="Группа 8"/>
          <p:cNvGrpSpPr>
            <a:grpSpLocks/>
          </p:cNvGrpSpPr>
          <p:nvPr/>
        </p:nvGrpSpPr>
        <p:grpSpPr bwMode="auto">
          <a:xfrm>
            <a:off x="241300" y="357188"/>
            <a:ext cx="9498013" cy="6219825"/>
            <a:chOff x="240965" y="357166"/>
            <a:chExt cx="9497979" cy="6219479"/>
          </a:xfrm>
        </p:grpSpPr>
        <p:pic>
          <p:nvPicPr>
            <p:cNvPr id="8213" name="Рисунок 18" descr="скорая помощь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6851" y="4364282"/>
              <a:ext cx="2482093" cy="2212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1767255" y="357166"/>
              <a:ext cx="6576646" cy="120032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ЖЕДЕЛ ҚЫЗМЕТТЕРДІҢ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ТЕЛЕФОН НОМЕРЛЕРІ</a:t>
              </a:r>
              <a:endPara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15" name="Рисунок 15" descr="экстр.служба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965" y="4252182"/>
              <a:ext cx="2244328" cy="218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6" name="Рисунок 16" descr="полиция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2877" y="4207119"/>
              <a:ext cx="2553891" cy="235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7" name="Рисунок 19" descr="180px-Coat_of_arms_knb1.sv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35886" y="4357689"/>
              <a:ext cx="2270521" cy="2095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625" y="1773238"/>
          <a:ext cx="9093444" cy="22757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1208"/>
                <a:gridCol w="2125514"/>
                <a:gridCol w="2457486"/>
                <a:gridCol w="2089236"/>
              </a:tblGrid>
              <a:tr h="1438983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Бірыңғай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кезекші-диспетчерлік қызметі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Полиция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Терроризмге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қарсы 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Қауырт желі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Жедел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медицина-лық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жәрдем</a:t>
                      </a:r>
                      <a:endParaRPr lang="ru-RU" sz="2400" dirty="0"/>
                    </a:p>
                  </a:txBody>
                  <a:tcPr/>
                </a:tc>
              </a:tr>
              <a:tr h="7212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112</a:t>
                      </a:r>
                      <a:endParaRPr lang="ru-RU" sz="2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</a:t>
                      </a:r>
                      <a:endParaRPr lang="ru-RU" sz="2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906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219" name="Группа 33"/>
          <p:cNvGrpSpPr>
            <a:grpSpLocks/>
          </p:cNvGrpSpPr>
          <p:nvPr/>
        </p:nvGrpSpPr>
        <p:grpSpPr bwMode="auto">
          <a:xfrm>
            <a:off x="465138" y="142875"/>
            <a:ext cx="9209087" cy="6500813"/>
            <a:chOff x="428595" y="142852"/>
            <a:chExt cx="8501123" cy="650085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00034" y="142852"/>
              <a:ext cx="8312181" cy="95411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2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ПОЛИЦИЯНЫ ТЕРРОРИСТІК АКТІНІҢ ҚАУПІ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2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ТУРАЛЫ ДҰРЫС ХАБАРДАР ЕТУ ЕРЕЖЕСІ </a:t>
              </a:r>
              <a:r>
                <a:rPr lang="ru-RU" sz="2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!</a:t>
              </a:r>
            </a:p>
          </p:txBody>
        </p:sp>
        <p:sp>
          <p:nvSpPr>
            <p:cNvPr id="9221" name="TextBox 5"/>
            <p:cNvSpPr txBox="1">
              <a:spLocks noChangeArrowheads="1"/>
            </p:cNvSpPr>
            <p:nvPr/>
          </p:nvSpPr>
          <p:spPr bwMode="auto">
            <a:xfrm>
              <a:off x="500034" y="1142984"/>
              <a:ext cx="8429684" cy="2216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k-KZ" sz="2400" b="1">
                  <a:solidFill>
                    <a:srgbClr val="000070"/>
                  </a:solidFill>
                </a:rPr>
                <a:t>Сіздің әрекеттеріңіз қылмыскерден келіп түскен хабарлау немесе терроризм акті туралы көрінеу жалған хабарлау ретінде бағаланбау үшін -</a:t>
              </a:r>
              <a:r>
                <a:rPr lang="ru-RU" sz="2400" b="1">
                  <a:solidFill>
                    <a:srgbClr val="000070"/>
                  </a:solidFill>
                </a:rPr>
                <a:t> </a:t>
              </a:r>
            </a:p>
            <a:p>
              <a:pPr algn="ctr"/>
              <a:r>
                <a:rPr lang="ru-RU" sz="2200" b="1">
                  <a:solidFill>
                    <a:srgbClr val="FF0000"/>
                  </a:solidFill>
                </a:rPr>
                <a:t>ПОЛИЦИЯҒА ХАБАРЛАСҚАН КЕЗДЕ МІНДЕТТІ ТҮРДЕ ӨЗІҢІЗДІҢ АТЫ-ЖӨНІҢІЗДІ АТАҢЫЗ ЖӘНЕ ОҚИҒАНЫҢ БАРЛЫҚ МӘН-ЖАЙЫН АЙТЫП БЕРІҢІЗ</a:t>
              </a:r>
              <a:endParaRPr lang="ru-RU" sz="300" b="1">
                <a:solidFill>
                  <a:srgbClr val="0000FF"/>
                </a:solidFill>
              </a:endParaRPr>
            </a:p>
          </p:txBody>
        </p:sp>
        <p:pic>
          <p:nvPicPr>
            <p:cNvPr id="9222" name="Рисунок 15" descr="анонимус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3000372"/>
              <a:ext cx="1857388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Рисунок 16" descr="default_placeit__15_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5" y="5000636"/>
              <a:ext cx="2095515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Рисунок 24" descr="delet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71736" y="3500438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Рисунок 26" descr="proverka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8860" y="5214950"/>
              <a:ext cx="1428760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Рисунок 31" descr="1393433711_unnamed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43372" y="4000504"/>
              <a:ext cx="1785950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Рисунок 15" descr="экстр.служба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15074" y="3714752"/>
              <a:ext cx="2367874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906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3315" name="Группа 38"/>
          <p:cNvGrpSpPr>
            <a:grpSpLocks/>
          </p:cNvGrpSpPr>
          <p:nvPr/>
        </p:nvGrpSpPr>
        <p:grpSpPr bwMode="auto">
          <a:xfrm>
            <a:off x="193675" y="295275"/>
            <a:ext cx="9598025" cy="6375400"/>
            <a:chOff x="193490" y="294520"/>
            <a:chExt cx="9598658" cy="6375546"/>
          </a:xfrm>
        </p:grpSpPr>
        <p:sp>
          <p:nvSpPr>
            <p:cNvPr id="20" name="Блок-схема: узел 19"/>
            <p:cNvSpPr/>
            <p:nvPr/>
          </p:nvSpPr>
          <p:spPr>
            <a:xfrm>
              <a:off x="211075" y="1656236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219867" y="2176086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228660" y="2770673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Блок-схема: узел 22"/>
            <p:cNvSpPr/>
            <p:nvPr/>
          </p:nvSpPr>
          <p:spPr>
            <a:xfrm>
              <a:off x="237451" y="5246820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Блок-схема: узел 23"/>
            <p:cNvSpPr/>
            <p:nvPr/>
          </p:nvSpPr>
          <p:spPr>
            <a:xfrm>
              <a:off x="219868" y="4530241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3331" name="Рисунок 25" descr="часы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90381" y="911104"/>
              <a:ext cx="1779984" cy="216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2" name="Рисунок 26" descr="провода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87607" y="2015637"/>
              <a:ext cx="2519495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3" name="Рисунок 27" descr="батарейки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15396" y="3043238"/>
              <a:ext cx="2376752" cy="147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4" name="Рисунок 28" descr="изолента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5418" y="3358661"/>
              <a:ext cx="2677715" cy="166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5" name="Рисунок 29" descr="портфель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64124" y="4669816"/>
              <a:ext cx="2166938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Рисунок 32" descr="Antenna-Transparent-PNG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15332" y="1000126"/>
              <a:ext cx="1945084" cy="179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Блок-схема: узел 17"/>
            <p:cNvSpPr/>
            <p:nvPr/>
          </p:nvSpPr>
          <p:spPr>
            <a:xfrm>
              <a:off x="193490" y="3905984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40" name="TextBox 5"/>
            <p:cNvSpPr txBox="1">
              <a:spLocks noChangeArrowheads="1"/>
            </p:cNvSpPr>
            <p:nvPr/>
          </p:nvSpPr>
          <p:spPr bwMode="auto">
            <a:xfrm>
              <a:off x="436227" y="1468315"/>
              <a:ext cx="4373165" cy="4154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kk-KZ" sz="2800" b="1">
                  <a:solidFill>
                    <a:srgbClr val="000070"/>
                  </a:solidFill>
                </a:rPr>
                <a:t>Антенна</a:t>
              </a:r>
            </a:p>
            <a:p>
              <a:pPr algn="just"/>
              <a:endParaRPr lang="kk-KZ" sz="1000" b="1">
                <a:solidFill>
                  <a:srgbClr val="000070"/>
                </a:solidFill>
              </a:endParaRPr>
            </a:p>
            <a:p>
              <a:r>
                <a:rPr lang="kk-KZ" sz="2800" b="1">
                  <a:solidFill>
                    <a:srgbClr val="000070"/>
                  </a:solidFill>
                </a:rPr>
                <a:t>Сағат тетігінің дыбысы</a:t>
              </a:r>
            </a:p>
            <a:p>
              <a:endParaRPr lang="kk-KZ" sz="1000" b="1">
                <a:solidFill>
                  <a:srgbClr val="000070"/>
                </a:solidFill>
              </a:endParaRPr>
            </a:p>
            <a:p>
              <a:r>
                <a:rPr lang="kk-KZ" sz="2800" b="1">
                  <a:solidFill>
                    <a:srgbClr val="000070"/>
                  </a:solidFill>
                </a:rPr>
                <a:t>Сыртқа шығып тұрған әртүрлі сымдар</a:t>
              </a:r>
            </a:p>
            <a:p>
              <a:endParaRPr lang="kk-KZ" sz="1600" b="1">
                <a:solidFill>
                  <a:srgbClr val="000070"/>
                </a:solidFill>
              </a:endParaRPr>
            </a:p>
            <a:p>
              <a:r>
                <a:rPr lang="kk-KZ" sz="2800" b="1">
                  <a:solidFill>
                    <a:srgbClr val="000070"/>
                  </a:solidFill>
                </a:rPr>
                <a:t>Батареялар</a:t>
              </a:r>
            </a:p>
            <a:p>
              <a:endParaRPr lang="kk-KZ" sz="1400" b="1">
                <a:solidFill>
                  <a:srgbClr val="000070"/>
                </a:solidFill>
              </a:endParaRPr>
            </a:p>
            <a:p>
              <a:r>
                <a:rPr lang="kk-KZ" sz="2800" b="1">
                  <a:solidFill>
                    <a:srgbClr val="000070"/>
                  </a:solidFill>
                </a:rPr>
                <a:t>Оқшаулағыш таспа</a:t>
              </a:r>
            </a:p>
            <a:p>
              <a:endParaRPr lang="kk-KZ" sz="2000" b="1">
                <a:solidFill>
                  <a:srgbClr val="000070"/>
                </a:solidFill>
              </a:endParaRPr>
            </a:p>
            <a:p>
              <a:r>
                <a:rPr lang="kk-KZ" sz="2800" b="1">
                  <a:solidFill>
                    <a:srgbClr val="000070"/>
                  </a:solidFill>
                </a:rPr>
                <a:t>Иесі жоқ заттар</a:t>
              </a:r>
              <a:endParaRPr lang="ru-RU" sz="400" b="1">
                <a:solidFill>
                  <a:srgbClr val="000070"/>
                </a:solidFill>
              </a:endParaRPr>
            </a:p>
          </p:txBody>
        </p:sp>
        <p:pic>
          <p:nvPicPr>
            <p:cNvPr id="13341" name="Рисунок 30" descr="коробка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69893" y="4704985"/>
              <a:ext cx="2877212" cy="192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Прямоугольник 29"/>
            <p:cNvSpPr/>
            <p:nvPr/>
          </p:nvSpPr>
          <p:spPr>
            <a:xfrm>
              <a:off x="914681" y="294520"/>
              <a:ext cx="8295990" cy="5232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ЖАРЫЛҒЫШ</a:t>
              </a:r>
              <a:r>
                <a:rPr lang="ru-RU" sz="2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ҚҰРЫЛҒЫЛАРДЫҢ</a:t>
              </a:r>
              <a:r>
                <a:rPr lang="ru-RU" sz="2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БЕЛГІЛЕРІ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ВУ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937" y="315227"/>
            <a:ext cx="9192126" cy="62275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амка 13"/>
          <p:cNvSpPr/>
          <p:nvPr/>
        </p:nvSpPr>
        <p:spPr>
          <a:xfrm>
            <a:off x="0" y="0"/>
            <a:ext cx="9906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291" name="Группа 22"/>
          <p:cNvGrpSpPr>
            <a:grpSpLocks/>
          </p:cNvGrpSpPr>
          <p:nvPr/>
        </p:nvGrpSpPr>
        <p:grpSpPr bwMode="auto">
          <a:xfrm>
            <a:off x="166688" y="211138"/>
            <a:ext cx="9440862" cy="6442075"/>
            <a:chOff x="166567" y="211016"/>
            <a:chExt cx="9440190" cy="6442197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198804" y="2349737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181218" y="2772873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190012" y="3197106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172427" y="4470899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81219" y="3830155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207597" y="5025918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2310" name="Рисунок 26" descr="time_bomb_PNG9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00813" y="2928939"/>
              <a:ext cx="2982119" cy="167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1" name="TextBox 5"/>
            <p:cNvSpPr txBox="1">
              <a:spLocks noChangeArrowheads="1"/>
            </p:cNvSpPr>
            <p:nvPr/>
          </p:nvSpPr>
          <p:spPr bwMode="auto">
            <a:xfrm>
              <a:off x="404447" y="2214563"/>
              <a:ext cx="5055576" cy="443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000070"/>
                  </a:solidFill>
                </a:rPr>
                <a:t>оған тиіспеңіз, ұстамаңыз, ашпаңыз  </a:t>
              </a:r>
            </a:p>
            <a:p>
              <a:endParaRPr lang="ru-RU" sz="800" b="1">
                <a:solidFill>
                  <a:srgbClr val="000070"/>
                </a:solidFill>
              </a:endParaRPr>
            </a:p>
            <a:p>
              <a:r>
                <a:rPr lang="ru-RU" b="1">
                  <a:solidFill>
                    <a:srgbClr val="000070"/>
                  </a:solidFill>
                </a:rPr>
                <a:t>қасына жақындамаңыз, жылжытпаңыз</a:t>
              </a:r>
            </a:p>
            <a:p>
              <a:endParaRPr lang="ru-RU" sz="800" b="1">
                <a:solidFill>
                  <a:srgbClr val="000070"/>
                </a:solidFill>
              </a:endParaRPr>
            </a:p>
            <a:p>
              <a:r>
                <a:rPr lang="kk-KZ" b="1">
                  <a:solidFill>
                    <a:srgbClr val="000070"/>
                  </a:solidFill>
                </a:rPr>
                <a:t>оның жанында ұялы телефон, рация қолданбаңыз, от жақпаңыз  </a:t>
              </a:r>
            </a:p>
            <a:p>
              <a:endParaRPr lang="ru-RU" sz="800" b="1">
                <a:solidFill>
                  <a:srgbClr val="000070"/>
                </a:solidFill>
              </a:endParaRPr>
            </a:p>
            <a:p>
              <a:r>
                <a:rPr lang="ru-RU" b="1">
                  <a:solidFill>
                    <a:srgbClr val="000070"/>
                  </a:solidFill>
                </a:rPr>
                <a:t>сез</a:t>
              </a:r>
              <a:r>
                <a:rPr lang="kk-KZ" b="1">
                  <a:solidFill>
                    <a:srgbClr val="000070"/>
                  </a:solidFill>
                </a:rPr>
                <a:t>ікті  затқа сұйқты құймаңыз,  ұнтақ төкпеңіз</a:t>
              </a:r>
            </a:p>
            <a:p>
              <a:endParaRPr lang="kk-KZ" sz="800" b="1">
                <a:solidFill>
                  <a:srgbClr val="000070"/>
                </a:solidFill>
              </a:endParaRPr>
            </a:p>
            <a:p>
              <a:r>
                <a:rPr lang="kk-KZ" b="1">
                  <a:solidFill>
                    <a:srgbClr val="000070"/>
                  </a:solidFill>
                </a:rPr>
                <a:t>сізікті  затты мүмкін болса қоршаңыз </a:t>
              </a:r>
            </a:p>
            <a:p>
              <a:endParaRPr lang="ru-RU" b="1">
                <a:solidFill>
                  <a:srgbClr val="000070"/>
                </a:solidFill>
              </a:endParaRPr>
            </a:p>
            <a:p>
              <a:r>
                <a:rPr lang="ru-RU" b="1">
                  <a:solidFill>
                    <a:srgbClr val="000070"/>
                  </a:solidFill>
                </a:rPr>
                <a:t>зат табылған уақытты еске сақтаңыз</a:t>
              </a:r>
            </a:p>
            <a:p>
              <a:endParaRPr lang="ru-RU" sz="800" b="1">
                <a:solidFill>
                  <a:srgbClr val="000070"/>
                </a:solidFill>
              </a:endParaRPr>
            </a:p>
            <a:p>
              <a:r>
                <a:rPr lang="kk-KZ" b="1">
                  <a:solidFill>
                    <a:srgbClr val="000070"/>
                  </a:solidFill>
                </a:rPr>
                <a:t>полицияға </a:t>
              </a:r>
              <a:r>
                <a:rPr lang="ru-RU" b="1">
                  <a:solidFill>
                    <a:srgbClr val="000070"/>
                  </a:solidFill>
                </a:rPr>
                <a:t>«102» </a:t>
              </a:r>
              <a:r>
                <a:rPr lang="kk-KZ" b="1">
                  <a:solidFill>
                    <a:srgbClr val="000070"/>
                  </a:solidFill>
                </a:rPr>
                <a:t>телефонына хабарлаңыз</a:t>
              </a:r>
            </a:p>
            <a:p>
              <a:endParaRPr lang="kk-KZ" sz="800" b="1">
                <a:solidFill>
                  <a:srgbClr val="000070"/>
                </a:solidFill>
              </a:endParaRPr>
            </a:p>
            <a:p>
              <a:r>
                <a:rPr lang="kk-KZ" b="1">
                  <a:solidFill>
                    <a:srgbClr val="FF0000"/>
                  </a:solidFill>
                </a:rPr>
                <a:t>Балалар! - қасыңыздағы жасы үлкен адамға (ата-анаңа, мұғалімге, полиция қызметкеріне) хабарлаңыз</a:t>
              </a:r>
              <a:endParaRPr lang="ru-RU" sz="400" b="1">
                <a:solidFill>
                  <a:srgbClr val="FF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7988" y="211016"/>
              <a:ext cx="6227795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ЕГЕР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сіз</a:t>
              </a:r>
              <a:r>
                <a:rPr lang="ru-RU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көлікте</a:t>
              </a:r>
              <a:r>
                <a:rPr lang="ru-RU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көшеде</a:t>
              </a:r>
              <a:r>
                <a:rPr lang="ru-RU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аялдамада</a:t>
              </a:r>
              <a:r>
                <a:rPr lang="ru-RU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пәтерде</a:t>
              </a:r>
              <a:r>
                <a:rPr lang="ru-RU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басқа</a:t>
              </a:r>
              <a:r>
                <a:rPr lang="ru-RU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қоғамдық</a:t>
              </a:r>
              <a:r>
                <a:rPr lang="ru-RU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орында</a:t>
              </a:r>
              <a:r>
                <a:rPr lang="ru-RU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белгісіз</a:t>
              </a:r>
              <a:r>
                <a:rPr lang="ru-RU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иесіз</a:t>
              </a:r>
              <a:r>
                <a:rPr lang="ru-RU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сезікті</a:t>
              </a:r>
              <a:r>
                <a:rPr lang="ru-RU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зат</a:t>
              </a:r>
              <a:r>
                <a:rPr lang="ru-RU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қорап</a:t>
              </a:r>
              <a:r>
                <a:rPr lang="ru-RU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немесе</a:t>
              </a:r>
              <a:endPara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сөмке</a:t>
              </a:r>
              <a:r>
                <a:rPr lang="ru-RU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, портфель </a:t>
              </a: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тауып</a:t>
              </a:r>
              <a:r>
                <a:rPr lang="ru-RU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алсаңыз</a:t>
              </a:r>
              <a:r>
                <a:rPr lang="ru-RU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:</a:t>
              </a:r>
              <a:endPara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313" name="Рисунок 17" descr="не трогать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32128" y="1301261"/>
              <a:ext cx="2012156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4" name="Рисунок 22" descr="телефон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23218" y="1178170"/>
              <a:ext cx="1857375" cy="171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5" name="Рисунок 23" descr="dcrGrkMc9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65156" y="2714625"/>
              <a:ext cx="2553891" cy="235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6" name="Рисунок 24" descr="1488492678-policeman01_81713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39954" y="3857625"/>
              <a:ext cx="2017315" cy="279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7" name="Рисунок 25" descr="хронометр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29501" y="4572001"/>
              <a:ext cx="2177256" cy="200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Блок-схема: узел 17"/>
            <p:cNvSpPr/>
            <p:nvPr/>
          </p:nvSpPr>
          <p:spPr>
            <a:xfrm>
              <a:off x="166567" y="5433295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906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386921" y="1071546"/>
            <a:ext cx="154782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86921" y="1928802"/>
            <a:ext cx="154782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404505" y="4476392"/>
            <a:ext cx="154782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386921" y="3500438"/>
            <a:ext cx="154782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255" name="Группа 15"/>
          <p:cNvGrpSpPr>
            <a:grpSpLocks/>
          </p:cNvGrpSpPr>
          <p:nvPr/>
        </p:nvGrpSpPr>
        <p:grpSpPr bwMode="auto">
          <a:xfrm>
            <a:off x="536575" y="309563"/>
            <a:ext cx="9043988" cy="6548437"/>
            <a:chOff x="536331" y="332656"/>
            <a:chExt cx="9044629" cy="654915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36331" y="332656"/>
              <a:ext cx="8941777" cy="126188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СІЗГЕ  ТЕЛЕФОН АРҚЫЛЫ ҚОРҚЫТУ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КЕЛІП ТҮССЕ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0261" name="TextBox 5"/>
            <p:cNvSpPr txBox="1">
              <a:spLocks noChangeArrowheads="1"/>
            </p:cNvSpPr>
            <p:nvPr/>
          </p:nvSpPr>
          <p:spPr bwMode="auto">
            <a:xfrm>
              <a:off x="541735" y="927589"/>
              <a:ext cx="4566046" cy="5493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k-KZ" sz="2400" b="1">
                  <a:solidFill>
                    <a:srgbClr val="000070"/>
                  </a:solidFill>
                </a:rPr>
                <a:t>әңгімелесудің нақты мазмұнын есте сақтаңыз</a:t>
              </a:r>
              <a:endParaRPr lang="ru-RU" sz="2400" b="1">
                <a:solidFill>
                  <a:srgbClr val="000070"/>
                </a:solidFill>
              </a:endParaRPr>
            </a:p>
            <a:p>
              <a:endParaRPr lang="kk-KZ" sz="700" b="1">
                <a:solidFill>
                  <a:srgbClr val="000070"/>
                </a:solidFill>
              </a:endParaRPr>
            </a:p>
            <a:p>
              <a:r>
                <a:rPr lang="kk-KZ" sz="2400" b="1">
                  <a:solidFill>
                    <a:srgbClr val="000070"/>
                  </a:solidFill>
                </a:rPr>
                <a:t>сөйлеу мәнерін, дауыс ерекшеліктерін, өзгеше сөздер мен сөз орамдарын белгілеңіз</a:t>
              </a:r>
              <a:endParaRPr lang="ru-RU" sz="2400" b="1">
                <a:solidFill>
                  <a:srgbClr val="000070"/>
                </a:solidFill>
              </a:endParaRPr>
            </a:p>
            <a:p>
              <a:endParaRPr lang="kk-KZ" sz="1000" b="1">
                <a:solidFill>
                  <a:srgbClr val="000070"/>
                </a:solidFill>
              </a:endParaRPr>
            </a:p>
            <a:p>
              <a:r>
                <a:rPr lang="kk-KZ" sz="2400" b="1">
                  <a:solidFill>
                    <a:srgbClr val="000070"/>
                  </a:solidFill>
                </a:rPr>
                <a:t>әңгімелесуді таспаға жазып алуға тырысыңыз</a:t>
              </a:r>
              <a:endParaRPr lang="ru-RU" sz="2400" b="1">
                <a:solidFill>
                  <a:srgbClr val="000070"/>
                </a:solidFill>
              </a:endParaRPr>
            </a:p>
            <a:p>
              <a:endParaRPr lang="ru-RU" sz="1400" b="1">
                <a:solidFill>
                  <a:srgbClr val="000070"/>
                </a:solidFill>
              </a:endParaRPr>
            </a:p>
            <a:p>
              <a:r>
                <a:rPr lang="ru-RU" sz="2400" b="1">
                  <a:solidFill>
                    <a:srgbClr val="000070"/>
                  </a:solidFill>
                </a:rPr>
                <a:t>тұтқаны қоймай тұрып, телефон номерін жазып алыңыз</a:t>
              </a:r>
            </a:p>
            <a:p>
              <a:endParaRPr lang="ru-RU" sz="800" b="1">
                <a:solidFill>
                  <a:srgbClr val="FF0000"/>
                </a:solidFill>
              </a:endParaRPr>
            </a:p>
            <a:p>
              <a:r>
                <a:rPr lang="ru-RU" sz="2400" b="1">
                  <a:solidFill>
                    <a:srgbClr val="FF0000"/>
                  </a:solidFill>
                </a:rPr>
                <a:t>Полицияға дереу хабарласыңыз!</a:t>
              </a:r>
              <a:endParaRPr lang="ru-RU" sz="400" b="1">
                <a:solidFill>
                  <a:srgbClr val="0000FF"/>
                </a:solidFill>
              </a:endParaRPr>
            </a:p>
          </p:txBody>
        </p:sp>
        <p:pic>
          <p:nvPicPr>
            <p:cNvPr id="10262" name="Рисунок 9" descr="диктофон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55594" y="3143251"/>
              <a:ext cx="2925366" cy="192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3" name="Рисунок 11" descr="запись разговора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5610" y="3286126"/>
              <a:ext cx="1702594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4" name="Рисунок 13" descr="записная книжка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30385">
              <a:off x="5921243" y="4816475"/>
              <a:ext cx="2653638" cy="206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5" name="Рисунок 16" descr="человек с телефоном2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0813" y="1143001"/>
              <a:ext cx="3030273" cy="221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6" name="Рисунок 17" descr="мысль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4839" y="1053978"/>
              <a:ext cx="2055151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56" name="Рисунок 21" descr="вопрос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2563" y="1285875"/>
            <a:ext cx="4651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Блок-схема: узел 24"/>
          <p:cNvSpPr/>
          <p:nvPr/>
        </p:nvSpPr>
        <p:spPr>
          <a:xfrm>
            <a:off x="386921" y="5929330"/>
            <a:ext cx="154782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906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6387" name="Группа 15"/>
          <p:cNvGrpSpPr>
            <a:grpSpLocks/>
          </p:cNvGrpSpPr>
          <p:nvPr/>
        </p:nvGrpSpPr>
        <p:grpSpPr bwMode="auto">
          <a:xfrm>
            <a:off x="298450" y="341313"/>
            <a:ext cx="9375775" cy="6351587"/>
            <a:chOff x="298938" y="341123"/>
            <a:chExt cx="9374891" cy="6351454"/>
          </a:xfrm>
        </p:grpSpPr>
        <p:sp>
          <p:nvSpPr>
            <p:cNvPr id="20" name="Блок-схема: узел 19"/>
            <p:cNvSpPr/>
            <p:nvPr/>
          </p:nvSpPr>
          <p:spPr>
            <a:xfrm>
              <a:off x="386921" y="1214422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369335" y="2360724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Блок-схема: узел 22"/>
            <p:cNvSpPr/>
            <p:nvPr/>
          </p:nvSpPr>
          <p:spPr>
            <a:xfrm>
              <a:off x="369337" y="4807201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Блок-схема: узел 23"/>
            <p:cNvSpPr/>
            <p:nvPr/>
          </p:nvSpPr>
          <p:spPr>
            <a:xfrm>
              <a:off x="386921" y="3571876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386921" y="6000768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98938" y="341123"/>
              <a:ext cx="9311053" cy="52322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СІЗГЕ ХАТ АРҚЫЛЫ ҚОРҚЫТУ КЕЛІП ТҮССЕ </a:t>
              </a:r>
            </a:p>
          </p:txBody>
        </p:sp>
        <p:sp>
          <p:nvSpPr>
            <p:cNvPr id="16388" name="TextBox 5"/>
            <p:cNvSpPr txBox="1">
              <a:spLocks noChangeArrowheads="1"/>
            </p:cNvSpPr>
            <p:nvPr/>
          </p:nvSpPr>
          <p:spPr bwMode="auto">
            <a:xfrm>
              <a:off x="541803" y="936423"/>
              <a:ext cx="4565220" cy="5756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келіп</a:t>
              </a:r>
              <a:r>
                <a:rPr lang="ru-RU" sz="2400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b="1" dirty="0" err="1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түскен</a:t>
              </a:r>
              <a:r>
                <a:rPr lang="ru-RU" sz="2400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b="1" dirty="0" err="1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хатты</a:t>
              </a:r>
              <a:endParaRPr lang="ru-RU" sz="2400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абайлап</a:t>
              </a:r>
              <a:r>
                <a:rPr lang="ru-RU" sz="2400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2400" b="1" dirty="0" err="1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ұстаңыз</a:t>
              </a:r>
              <a:r>
                <a:rPr lang="ru-RU" sz="2400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400" b="1" dirty="0" err="1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қағазды</a:t>
              </a:r>
              <a:r>
                <a:rPr lang="ru-RU" sz="2400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400" b="1" dirty="0" err="1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конвертті</a:t>
              </a:r>
              <a:r>
                <a:rPr lang="ru-RU" sz="2400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b="1" dirty="0" err="1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бүлдіріп</a:t>
              </a:r>
              <a:r>
                <a:rPr lang="ru-RU" sz="2400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b="1" dirty="0" err="1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алмаңыз</a:t>
              </a:r>
              <a:endParaRPr lang="ru-RU" sz="2400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2400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хат пен конвертті таза, полиэтилен пакетіне салып, мықты папкаға салыңыз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құжатта</a:t>
              </a:r>
              <a:r>
                <a:rPr lang="ru-RU" sz="2400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b="1" dirty="0" err="1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өзіңіздің</a:t>
              </a:r>
              <a:r>
                <a:rPr lang="ru-RU" sz="2400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b="1" dirty="0" err="1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саусақтарыңыздың</a:t>
              </a:r>
              <a:r>
                <a:rPr lang="ru-RU" sz="2400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b="1" dirty="0" err="1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іздерін</a:t>
              </a:r>
              <a:r>
                <a:rPr lang="ru-RU" sz="2400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b="1" dirty="0" err="1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қалдырмаңыз</a:t>
              </a:r>
              <a:endParaRPr lang="ru-RU" sz="2400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2400" b="1" dirty="0">
                  <a:solidFill>
                    <a:srgbClr val="000070"/>
                  </a:solidFill>
                  <a:latin typeface="Arial" pitchFamily="34" charset="0"/>
                  <a:cs typeface="Arial" pitchFamily="34" charset="0"/>
                </a:rPr>
                <a:t>конверттің тек сол немесе оң жағындағы жиегін абайлап кесіп ашыңыз</a:t>
              </a:r>
              <a:endParaRPr lang="ru-RU" sz="2400" b="1" dirty="0">
                <a:solidFill>
                  <a:srgbClr val="00007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Полицияға</a:t>
              </a:r>
              <a:r>
                <a:rPr lang="ru-RU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дереу</a:t>
              </a:r>
              <a:r>
                <a:rPr lang="ru-RU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хабарласыңыз</a:t>
              </a:r>
              <a:r>
                <a:rPr lang="ru-RU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!</a:t>
              </a:r>
              <a:endParaRPr lang="ru-RU" sz="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405" name="Рисунок 18" descr="осторожно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84282" y="1008592"/>
              <a:ext cx="2089547" cy="192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6" name="Рисунок 25" descr="конверт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5610" y="4437593"/>
              <a:ext cx="2338917" cy="192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7" name="Рисунок 28" descr="письмо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30392" y="1008593"/>
              <a:ext cx="2438665" cy="225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8" name="Рисунок 27" descr="руки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5610" y="2365906"/>
              <a:ext cx="3018234" cy="158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9" name="Рисунок 16" descr="полиция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97329" y="4223280"/>
              <a:ext cx="2399109" cy="221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амка 18"/>
          <p:cNvSpPr/>
          <p:nvPr/>
        </p:nvSpPr>
        <p:spPr>
          <a:xfrm>
            <a:off x="0" y="0"/>
            <a:ext cx="9906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028" name="Группа 21"/>
          <p:cNvGrpSpPr>
            <a:grpSpLocks/>
          </p:cNvGrpSpPr>
          <p:nvPr/>
        </p:nvGrpSpPr>
        <p:grpSpPr bwMode="auto">
          <a:xfrm>
            <a:off x="309563" y="0"/>
            <a:ext cx="9596437" cy="6559550"/>
            <a:chOff x="309530" y="0"/>
            <a:chExt cx="9596470" cy="655955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395713" y="1645249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5713" y="2721217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395713" y="3374050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395714" y="4054361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395713" y="2056293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Блок-схема: узел 13"/>
            <p:cNvSpPr/>
            <p:nvPr/>
          </p:nvSpPr>
          <p:spPr>
            <a:xfrm>
              <a:off x="413298" y="4706096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Блок-схема: узел 14"/>
            <p:cNvSpPr/>
            <p:nvPr/>
          </p:nvSpPr>
          <p:spPr>
            <a:xfrm>
              <a:off x="422090" y="5389700"/>
              <a:ext cx="154782" cy="142876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050" name="Рисунок 27" descr="толпа людей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30392" y="3000375"/>
              <a:ext cx="1934765" cy="170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1" name="TextBox 1"/>
            <p:cNvSpPr txBox="1">
              <a:spLocks noChangeArrowheads="1"/>
            </p:cNvSpPr>
            <p:nvPr/>
          </p:nvSpPr>
          <p:spPr bwMode="auto">
            <a:xfrm>
              <a:off x="610334" y="1476009"/>
              <a:ext cx="4436451" cy="4832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k-KZ" b="1">
                  <a:solidFill>
                    <a:srgbClr val="000070"/>
                  </a:solidFill>
                </a:rPr>
                <a:t>шұғыл эвакуацияға дайындалыңыз</a:t>
              </a:r>
            </a:p>
            <a:p>
              <a:endParaRPr lang="kk-KZ" sz="800" b="1">
                <a:solidFill>
                  <a:srgbClr val="000070"/>
                </a:solidFill>
              </a:endParaRPr>
            </a:p>
            <a:p>
              <a:r>
                <a:rPr lang="kk-KZ" b="1">
                  <a:solidFill>
                    <a:srgbClr val="000070"/>
                  </a:solidFill>
                </a:rPr>
                <a:t>сөмкеге құжаттарды, ақшаны, аздап азық-түлік салыңыз</a:t>
              </a:r>
            </a:p>
            <a:p>
              <a:endParaRPr lang="kk-KZ" sz="800" b="1">
                <a:solidFill>
                  <a:srgbClr val="000070"/>
                </a:solidFill>
              </a:endParaRPr>
            </a:p>
            <a:p>
              <a:r>
                <a:rPr lang="kk-KZ" b="1">
                  <a:solidFill>
                    <a:srgbClr val="000070"/>
                  </a:solidFill>
                </a:rPr>
                <a:t>дәрі-дәрмектер жиынтығын дайындап қойыңыз</a:t>
              </a:r>
            </a:p>
            <a:p>
              <a:endParaRPr lang="kk-KZ" sz="800" b="1">
                <a:solidFill>
                  <a:srgbClr val="000070"/>
                </a:solidFill>
              </a:endParaRPr>
            </a:p>
            <a:p>
              <a:r>
                <a:rPr lang="kk-KZ" b="1">
                  <a:solidFill>
                    <a:srgbClr val="000070"/>
                  </a:solidFill>
                </a:rPr>
                <a:t>балконнан жаңғыш және оңай тұтанғыш заттарды алып тастаңыз</a:t>
              </a:r>
            </a:p>
            <a:p>
              <a:endParaRPr lang="kk-KZ" sz="800" b="1">
                <a:solidFill>
                  <a:srgbClr val="000070"/>
                </a:solidFill>
              </a:endParaRPr>
            </a:p>
            <a:p>
              <a:r>
                <a:rPr lang="kk-KZ" b="1">
                  <a:solidFill>
                    <a:srgbClr val="000070"/>
                  </a:solidFill>
                </a:rPr>
                <a:t>радио мен теледидарды қосып қойыңыз</a:t>
              </a:r>
            </a:p>
            <a:p>
              <a:endParaRPr lang="kk-KZ" sz="800" b="1">
                <a:solidFill>
                  <a:srgbClr val="000070"/>
                </a:solidFill>
              </a:endParaRPr>
            </a:p>
            <a:p>
              <a:r>
                <a:rPr lang="kk-KZ" b="1">
                  <a:solidFill>
                    <a:srgbClr val="000070"/>
                  </a:solidFill>
                </a:rPr>
                <a:t>адамдар көп жиналған жерлерге бармаңыз</a:t>
              </a:r>
            </a:p>
            <a:p>
              <a:endParaRPr lang="kk-KZ" sz="800" b="1">
                <a:solidFill>
                  <a:srgbClr val="000070"/>
                </a:solidFill>
              </a:endParaRPr>
            </a:p>
            <a:p>
              <a:r>
                <a:rPr lang="kk-KZ" b="1">
                  <a:solidFill>
                    <a:srgbClr val="000070"/>
                  </a:solidFill>
                </a:rPr>
                <a:t>жедел қызметтердің және қажет телефон номерлерін жаныңызда ұстаңыз</a:t>
              </a:r>
              <a:endParaRPr lang="ru-RU" sz="800" b="1">
                <a:solidFill>
                  <a:srgbClr val="000070"/>
                </a:solidFill>
              </a:endParaRPr>
            </a:p>
            <a:p>
              <a:endParaRPr lang="ru-RU" sz="800" b="1">
                <a:solidFill>
                  <a:srgbClr val="00007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953000" y="0"/>
              <a:ext cx="600981" cy="193899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09530" y="142853"/>
              <a:ext cx="4643470" cy="126188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ЕГЕР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ТЕРРОРИЗМ АКТІСІ ТУРАЛЫ ХАБАРЛАМА КЕЛІП ТҮССЕ</a:t>
              </a:r>
              <a:endPara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26" name="Object 53"/>
            <p:cNvGraphicFramePr>
              <a:graphicFrameLocks noChangeAspect="1"/>
            </p:cNvGraphicFramePr>
            <p:nvPr/>
          </p:nvGraphicFramePr>
          <p:xfrm>
            <a:off x="7584282" y="4643438"/>
            <a:ext cx="1779985" cy="1916112"/>
          </p:xfrm>
          <a:graphic>
            <a:graphicData uri="http://schemas.openxmlformats.org/presentationml/2006/ole">
              <p:oleObj spid="_x0000_s1027" name="CorelDRAW CMX" r:id="rId4" imgW="2358360" imgH="2750760" progId="">
                <p:embed/>
              </p:oleObj>
            </a:graphicData>
          </a:graphic>
        </p:graphicFrame>
        <p:pic>
          <p:nvPicPr>
            <p:cNvPr id="1054" name="Рисунок 22" descr="лекарства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56512" y="571500"/>
              <a:ext cx="2249488" cy="207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" name="Рисунок 23" descr="korpa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39954" y="500064"/>
              <a:ext cx="2672556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6" name="Рисунок 24" descr="retro-radiopriemnik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06891" y="2714626"/>
              <a:ext cx="1657879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7" name="Рисунок 25" descr="phonebook_40497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04298" y="4929189"/>
              <a:ext cx="1702594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8" name="Рисунок 28" descr="запрет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07781" y="3071813"/>
              <a:ext cx="1857375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28234</TotalTime>
  <Words>669</Words>
  <Application>Microsoft Office PowerPoint</Application>
  <PresentationFormat>Лист A4 (210x297 мм)</PresentationFormat>
  <Paragraphs>219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CorelDRAW CMX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</dc:creator>
  <cp:lastModifiedBy>Alisher Dosbolov</cp:lastModifiedBy>
  <cp:revision>4031</cp:revision>
  <cp:lastPrinted>2023-03-19T05:31:29Z</cp:lastPrinted>
  <dcterms:created xsi:type="dcterms:W3CDTF">2018-10-13T12:44:52Z</dcterms:created>
  <dcterms:modified xsi:type="dcterms:W3CDTF">2024-02-29T02:54:36Z</dcterms:modified>
</cp:coreProperties>
</file>