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86" r:id="rId2"/>
  </p:sldMasterIdLst>
  <p:notesMasterIdLst>
    <p:notesMasterId r:id="rId8"/>
  </p:notesMasterIdLst>
  <p:sldIdLst>
    <p:sldId id="1452" r:id="rId3"/>
    <p:sldId id="1453" r:id="rId4"/>
    <p:sldId id="1449" r:id="rId5"/>
    <p:sldId id="1451" r:id="rId6"/>
    <p:sldId id="685" r:id="rId7"/>
  </p:sldIdLst>
  <p:sldSz cx="12192000" cy="6858000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>
        <p:scale>
          <a:sx n="119" d="100"/>
          <a:sy n="119" d="100"/>
        </p:scale>
        <p:origin x="-48" y="-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2DFE5-C952-43D1-8DED-B30D4D78ABDC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4176B8-12CF-4B98-B9DC-8DCAB7CE94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76824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8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10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20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3" y="731522"/>
            <a:ext cx="6439049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103" y="1897350"/>
            <a:ext cx="2764183" cy="2764183"/>
          </a:xfrm>
          <a:prstGeom prst="rect">
            <a:avLst/>
          </a:prstGeom>
        </p:spPr>
      </p:pic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2E6D333-94D4-4DFF-A2C9-5A28CA425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509E-1279-4B28-B8E3-788C9F94942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05C69C6-7264-415A-A810-6F12FA8C2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4884F77-E7ED-4A05-B85D-77BED68C7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A2303270-6F4B-45D4-8577-7E1F9EBA5F9E}"/>
              </a:ext>
            </a:extLst>
          </p:cNvPr>
          <p:cNvSpPr/>
          <p:nvPr userDrawn="1"/>
        </p:nvSpPr>
        <p:spPr>
          <a:xfrm>
            <a:off x="3027285" y="0"/>
            <a:ext cx="916471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Segoe UI" panose="020B0502040204020203" pitchFamily="34" charset="0"/>
            </a:endParaRPr>
          </a:p>
        </p:txBody>
      </p:sp>
      <p:sp>
        <p:nvSpPr>
          <p:cNvPr id="9" name="Google Shape;92;p13"/>
          <p:cNvSpPr/>
          <p:nvPr userDrawn="1"/>
        </p:nvSpPr>
        <p:spPr>
          <a:xfrm>
            <a:off x="303681" y="4578786"/>
            <a:ext cx="2595163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ru-RU" sz="1600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МИНИСТЕРСТВО </a:t>
            </a:r>
            <a:endParaRPr dirty="0">
              <a:solidFill>
                <a:prstClr val="black"/>
              </a:solidFill>
              <a:latin typeface="Segoe UI" panose="020B0502040204020203" pitchFamily="34" charset="0"/>
            </a:endParaRPr>
          </a:p>
          <a:p>
            <a:pPr algn="ctr"/>
            <a:r>
              <a:rPr lang="ru-RU" sz="1600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ОБРАЗОВАНИЯ И НАУКИ </a:t>
            </a:r>
            <a:endParaRPr dirty="0">
              <a:solidFill>
                <a:prstClr val="black"/>
              </a:solidFill>
              <a:latin typeface="Segoe UI" panose="020B0502040204020203" pitchFamily="34" charset="0"/>
            </a:endParaRPr>
          </a:p>
          <a:p>
            <a:pPr algn="ctr"/>
            <a:r>
              <a:rPr lang="ru-RU" sz="1600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РЕСПУБЛИКИ КАЗАХСТАН</a:t>
            </a:r>
            <a:endParaRPr sz="1600" dirty="0">
              <a:solidFill>
                <a:srgbClr val="A5A5A5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0" name="Google Shape;93;p13"/>
          <p:cNvSpPr/>
          <p:nvPr userDrawn="1"/>
        </p:nvSpPr>
        <p:spPr>
          <a:xfrm>
            <a:off x="303681" y="1048940"/>
            <a:ext cx="2595163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ru-RU" sz="1600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ҚАЗАҚСТАН РЕСПУБЛИКАСЫНЫҢ </a:t>
            </a:r>
            <a:br>
              <a:rPr lang="ru-RU" sz="1600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</a:br>
            <a:r>
              <a:rPr lang="ru-RU" sz="1600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БІЛІМ ЖӘНЕ ҒЫЛЫМ МИНИСТРЛІГІ</a:t>
            </a:r>
            <a:endParaRPr sz="1600" dirty="0">
              <a:solidFill>
                <a:srgbClr val="A5A5A5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9655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8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5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5" y="2209803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9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5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4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3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2A5D90F-CA4E-448E-A163-82027E289FC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1" y="6172203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3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73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Заголовок 1">
            <a:extLst>
              <a:ext uri="{FF2B5EF4-FFF2-40B4-BE49-F238E27FC236}">
                <a16:creationId xmlns:a16="http://schemas.microsoft.com/office/drawing/2014/main" xmlns="" id="{838814B9-9826-4570-B4F6-C3C85EA21227}"/>
              </a:ext>
            </a:extLst>
          </p:cNvPr>
          <p:cNvSpPr txBox="1">
            <a:spLocks/>
          </p:cNvSpPr>
          <p:nvPr/>
        </p:nvSpPr>
        <p:spPr>
          <a:xfrm>
            <a:off x="4004499" y="6215612"/>
            <a:ext cx="3725432" cy="65871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800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/>
            </a:r>
            <a:br>
              <a:rPr lang="ru-RU" sz="1800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ea typeface="Open Sans" panose="020B0606030504020204" pitchFamily="34" charset="0"/>
                <a:cs typeface="Segoe UI" panose="020B0502040204020203" pitchFamily="34" charset="0"/>
              </a:rPr>
            </a:br>
            <a:r>
              <a:rPr lang="ru-RU" sz="1800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г</a:t>
            </a:r>
            <a:r>
              <a:rPr lang="ru-RU" sz="1800" dirty="0" smtClean="0">
                <a:solidFill>
                  <a:schemeClr val="tx2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. </a:t>
            </a:r>
            <a:r>
              <a:rPr lang="ru-RU" sz="1800" dirty="0" err="1" smtClean="0">
                <a:solidFill>
                  <a:schemeClr val="tx2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Нур</a:t>
            </a:r>
            <a:r>
              <a:rPr lang="ru-RU" sz="1800" dirty="0">
                <a:solidFill>
                  <a:schemeClr val="tx2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-Султан </a:t>
            </a:r>
            <a:r>
              <a:rPr lang="ru-RU" sz="1800" dirty="0" smtClean="0">
                <a:solidFill>
                  <a:schemeClr val="tx2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2022 </a:t>
            </a:r>
            <a:r>
              <a:rPr lang="ru-RU" sz="1800" dirty="0">
                <a:solidFill>
                  <a:schemeClr val="tx2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г.</a:t>
            </a:r>
          </a:p>
          <a:p>
            <a:pPr>
              <a:lnSpc>
                <a:spcPct val="100000"/>
              </a:lnSpc>
            </a:pPr>
            <a:endParaRPr lang="ru-RU" sz="1800" dirty="0">
              <a:solidFill>
                <a:schemeClr val="accent1">
                  <a:lumMod val="75000"/>
                </a:schemeClr>
              </a:solidFill>
              <a:latin typeface="Century Gothic" pitchFamily="34" charset="0"/>
              <a:ea typeface="Open Sans" panose="020B0606030504020204" pitchFamily="34" charset="0"/>
              <a:cs typeface="Segoe UI" panose="020B0502040204020203" pitchFamily="34" charset="0"/>
            </a:endParaRPr>
          </a:p>
        </p:txBody>
      </p:sp>
      <p:sp>
        <p:nvSpPr>
          <p:cNvPr id="35" name="Заголовок 1">
            <a:extLst>
              <a:ext uri="{FF2B5EF4-FFF2-40B4-BE49-F238E27FC236}">
                <a16:creationId xmlns:a16="http://schemas.microsoft.com/office/drawing/2014/main" xmlns="" id="{E6949B60-754A-4C77-A425-75E18F11C337}"/>
              </a:ext>
            </a:extLst>
          </p:cNvPr>
          <p:cNvSpPr txBox="1">
            <a:spLocks/>
          </p:cNvSpPr>
          <p:nvPr/>
        </p:nvSpPr>
        <p:spPr>
          <a:xfrm>
            <a:off x="1281793" y="2234518"/>
            <a:ext cx="9633856" cy="2737532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4000" b="1" dirty="0">
              <a:solidFill>
                <a:schemeClr val="accent1">
                  <a:lumMod val="75000"/>
                </a:schemeClr>
              </a:solidFill>
              <a:latin typeface="Century Gothic" pitchFamily="34" charset="0"/>
              <a:ea typeface="Open Sans" panose="020B0606030504020204" pitchFamily="34" charset="0"/>
              <a:cs typeface="Segoe UI" panose="020B0502040204020203" pitchFamily="34" charset="0"/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xmlns="" id="{AF79AF66-0962-4816-9552-CD7DC551FE58}"/>
              </a:ext>
            </a:extLst>
          </p:cNvPr>
          <p:cNvSpPr txBox="1">
            <a:spLocks/>
          </p:cNvSpPr>
          <p:nvPr/>
        </p:nvSpPr>
        <p:spPr>
          <a:xfrm>
            <a:off x="8443963" y="5608320"/>
            <a:ext cx="3157743" cy="6950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3200" dirty="0" smtClean="0">
              <a:solidFill>
                <a:schemeClr val="tx2">
                  <a:lumMod val="75000"/>
                </a:schemeClr>
              </a:solidFill>
              <a:latin typeface="Century Gothic" pitchFamily="34" charset="0"/>
              <a:ea typeface="Open Sans" panose="020B0606030504020204" pitchFamily="34" charset="0"/>
              <a:cs typeface="Segoe UI" panose="020B0502040204020203" pitchFamily="34" charset="0"/>
            </a:endParaRPr>
          </a:p>
        </p:txBody>
      </p:sp>
      <p:pic>
        <p:nvPicPr>
          <p:cNvPr id="1026" name="Picture 2" descr="C:\Users\asyl.amankeldieva\Desktop\81939833_1363671111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8809" y="600077"/>
            <a:ext cx="1696811" cy="169681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048000" y="2998113"/>
            <a:ext cx="6096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 </a:t>
            </a:r>
            <a:r>
              <a:rPr lang="kk-K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проведени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kk-K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kk-K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kk-K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итоговой аттестации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202</a:t>
            </a:r>
            <a:r>
              <a:rPr lang="en-US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-202</a:t>
            </a:r>
            <a:r>
              <a:rPr lang="en-US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УЧЕБНОМ ГОДУ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93584" y="2459504"/>
            <a:ext cx="1001027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 проведении </a:t>
            </a:r>
            <a:br>
              <a:rPr lang="ru-RU" sz="3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итоговой аттестации </a:t>
            </a:r>
            <a:br>
              <a:rPr lang="ru-RU" sz="3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 2021-2022 УЧЕБНОМ ГОДУ </a:t>
            </a:r>
          </a:p>
        </p:txBody>
      </p:sp>
    </p:spTree>
    <p:extLst>
      <p:ext uri="{BB962C8B-B14F-4D97-AF65-F5344CB8AC3E}">
        <p14:creationId xmlns="" xmlns:p14="http://schemas.microsoft.com/office/powerpoint/2010/main" val="296600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51284" y="236440"/>
            <a:ext cx="92001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ДЛЯ ОБУЧАЮЩИХСЯ </a:t>
            </a:r>
            <a:r>
              <a:rPr lang="ru-RU" b="1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9  </a:t>
            </a:r>
            <a:r>
              <a:rPr lang="ru-RU" b="1" dirty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КЛАССОВ</a:t>
            </a:r>
            <a:endParaRPr lang="ru-RU" dirty="0">
              <a:solidFill>
                <a:srgbClr val="FF000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1584157" y="605772"/>
            <a:ext cx="8534400" cy="485318"/>
          </a:xfrm>
        </p:spPr>
        <p:txBody>
          <a:bodyPr/>
          <a:lstStyle/>
          <a:p>
            <a:pPr marL="45720" indent="0" algn="ctr">
              <a:buNone/>
            </a:pP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28 </a:t>
            </a:r>
            <a:r>
              <a:rPr lang="ru-RU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мая</a:t>
            </a:r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12818" y="1046214"/>
            <a:ext cx="583130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ru-RU" dirty="0">
                <a:latin typeface="Arial" pitchFamily="34" charset="0"/>
                <a:cs typeface="Arial" pitchFamily="34" charset="0"/>
              </a:rPr>
              <a:t>письменный экзамен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по казахскому/русскому/(</a:t>
            </a:r>
            <a:r>
              <a:rPr lang="ru-RU" dirty="0">
                <a:latin typeface="Arial" pitchFamily="34" charset="0"/>
                <a:cs typeface="Arial" pitchFamily="34" charset="0"/>
              </a:rPr>
              <a:t>язык обучения) в форме эссе, для школ с углубленным изучением предметов гуманитарного цикла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293893" y="2061877"/>
            <a:ext cx="161223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31  </a:t>
            </a:r>
            <a:r>
              <a:rPr lang="ru-RU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мая</a:t>
            </a:r>
            <a:endParaRPr lang="ru-RU" sz="1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2818" y="2540717"/>
            <a:ext cx="114380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ru-RU" dirty="0"/>
              <a:t>письменный </a:t>
            </a:r>
            <a:r>
              <a:rPr lang="ru-RU" dirty="0">
                <a:latin typeface="Arial" pitchFamily="34" charset="0"/>
                <a:cs typeface="Arial" pitchFamily="34" charset="0"/>
              </a:rPr>
              <a:t>экзамен</a:t>
            </a:r>
            <a:r>
              <a:rPr lang="ru-RU" dirty="0"/>
              <a:t> (контрольная работа) по математике (алгебре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998357" y="3598870"/>
            <a:ext cx="50973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kk-KZ" b="1" dirty="0" smtClean="0"/>
              <a:t>работа </a:t>
            </a:r>
            <a:r>
              <a:rPr lang="kk-KZ" b="1" dirty="0"/>
              <a:t>с текстом, выполнение заданий по </a:t>
            </a:r>
            <a:r>
              <a:rPr lang="kk-KZ" b="1" dirty="0" smtClean="0"/>
              <a:t>тексту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40886" y="5212090"/>
            <a:ext cx="1140995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ru-RU" dirty="0">
                <a:latin typeface="Arial" pitchFamily="34" charset="0"/>
                <a:cs typeface="Arial" pitchFamily="34" charset="0"/>
              </a:rPr>
              <a:t>письменный экзамен по предмету по выбору (Физика, Химия, Биология, География, Геометрия, История Казахстана, Всемирная история, Литература (по языку обучения), Иностранный язык (английский/французский/немецкий), Информатика)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823910" y="1461714"/>
            <a:ext cx="51134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ru-RU" b="1" dirty="0" smtClean="0"/>
              <a:t> письменная </a:t>
            </a:r>
            <a:r>
              <a:rPr lang="ru-RU" b="1" dirty="0"/>
              <a:t>работа (статья, рассказ, эссе) </a:t>
            </a:r>
            <a:endParaRPr lang="ru-RU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 flipV="1">
            <a:off x="5925552" y="1646380"/>
            <a:ext cx="898358" cy="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5386127" y="3052753"/>
            <a:ext cx="161223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3 июня</a:t>
            </a:r>
            <a:endParaRPr lang="ru-RU" sz="1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40886" y="3478009"/>
            <a:ext cx="551047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kk-KZ" dirty="0">
                <a:latin typeface="Arial" pitchFamily="34" charset="0"/>
                <a:cs typeface="Arial" pitchFamily="34" charset="0"/>
              </a:rPr>
              <a:t>письменный экзамен 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по </a:t>
            </a:r>
            <a:r>
              <a:rPr lang="kk-KZ" dirty="0">
                <a:latin typeface="Arial" pitchFamily="34" charset="0"/>
                <a:cs typeface="Arial" pitchFamily="34" charset="0"/>
              </a:rPr>
              <a:t>казахскому языку и литературе в классах с 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русским языком </a:t>
            </a:r>
            <a:r>
              <a:rPr lang="kk-KZ" dirty="0">
                <a:latin typeface="Arial" pitchFamily="34" charset="0"/>
                <a:cs typeface="Arial" pitchFamily="34" charset="0"/>
              </a:rPr>
              <a:t>обучения и письменный экзамен 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по </a:t>
            </a:r>
            <a:r>
              <a:rPr lang="kk-KZ" dirty="0">
                <a:latin typeface="Arial" pitchFamily="34" charset="0"/>
                <a:cs typeface="Arial" pitchFamily="34" charset="0"/>
              </a:rPr>
              <a:t>русскому языку и литературе в классах с казахским языком обучения 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6031828" y="3913754"/>
            <a:ext cx="87429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5386127" y="4681027"/>
            <a:ext cx="115103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6 июня</a:t>
            </a:r>
            <a:endParaRPr lang="ru-RU" sz="1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67064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3">
            <a:extLst>
              <a:ext uri="{FF2B5EF4-FFF2-40B4-BE49-F238E27FC236}">
                <a16:creationId xmlns:a16="http://schemas.microsoft.com/office/drawing/2014/main" xmlns="" id="{5DAE98CB-DE8F-4301-B7CC-DC694D0E1326}"/>
              </a:ext>
            </a:extLst>
          </p:cNvPr>
          <p:cNvSpPr txBox="1">
            <a:spLocks/>
          </p:cNvSpPr>
          <p:nvPr/>
        </p:nvSpPr>
        <p:spPr bwMode="auto">
          <a:xfrm>
            <a:off x="1140032" y="109028"/>
            <a:ext cx="11051969" cy="5883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ru-RU" b="1" dirty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 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141188" y="4787936"/>
            <a:ext cx="44510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latin typeface="Arial Narrow" pitchFamily="34" charset="0"/>
                <a:cs typeface="Arial" pitchFamily="34" charset="0"/>
              </a:rPr>
              <a:t>Казахский язык 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в школах с русским и др. языками обучения</a:t>
            </a:r>
          </a:p>
          <a:p>
            <a:pPr algn="just"/>
            <a:r>
              <a:rPr lang="ru-RU" sz="1400" b="1" dirty="0">
                <a:latin typeface="Arial Narrow" pitchFamily="34" charset="0"/>
                <a:cs typeface="Arial" pitchFamily="34" charset="0"/>
              </a:rPr>
              <a:t>Русский язык 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в школах с казахским языком обучения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411979" y="525526"/>
            <a:ext cx="12957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27 мая</a:t>
            </a:r>
            <a:endParaRPr lang="ru-RU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331644" y="3567683"/>
            <a:ext cx="11362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ru-RU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июня </a:t>
            </a:r>
            <a:endParaRPr lang="ru-RU" sz="1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283518" y="4508309"/>
            <a:ext cx="19933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 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 </a:t>
            </a:r>
            <a:r>
              <a:rPr lang="ru-RU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июня </a:t>
            </a:r>
            <a:endParaRPr lang="ru-RU" sz="1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40088" y="2240617"/>
            <a:ext cx="42352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Arial" pitchFamily="34" charset="0"/>
                <a:cs typeface="Arial" pitchFamily="34" charset="0"/>
              </a:rPr>
              <a:t>письменный экзамен по казахскому/русскому/ языку (язык обучения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411979" y="1941898"/>
            <a:ext cx="12957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30  мая</a:t>
            </a:r>
            <a:endParaRPr lang="ru-RU" sz="1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35561" y="913934"/>
            <a:ext cx="410135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Arial" pitchFamily="34" charset="0"/>
                <a:cs typeface="Arial" pitchFamily="34" charset="0"/>
              </a:rPr>
              <a:t>письменный экзамен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по алгебре и началам анализа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40088" y="3952403"/>
            <a:ext cx="43601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Arial" pitchFamily="34" charset="0"/>
                <a:cs typeface="Arial" pitchFamily="34" charset="0"/>
              </a:rPr>
              <a:t>устный экзамен по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истории Казахстана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FE903A36-7EF6-4908-A470-4BBF26857038}"/>
              </a:ext>
            </a:extLst>
          </p:cNvPr>
          <p:cNvSpPr txBox="1"/>
          <p:nvPr/>
        </p:nvSpPr>
        <p:spPr>
          <a:xfrm>
            <a:off x="0" y="-20367"/>
            <a:ext cx="12192000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ДЛЯ ОБУЧАЮЩИХСЯ </a:t>
            </a:r>
            <a:r>
              <a:rPr lang="ru-RU" sz="2400" b="1" dirty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11 </a:t>
            </a:r>
            <a:r>
              <a:rPr lang="ru-RU" sz="2400" b="1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 КЛАССОВ</a:t>
            </a:r>
            <a:endParaRPr lang="ru-RU" sz="2400" dirty="0">
              <a:solidFill>
                <a:srgbClr val="FF000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xmlns="" id="{9A4AC6DE-7683-4424-A17C-E7D5415A3E57}"/>
              </a:ext>
            </a:extLst>
          </p:cNvPr>
          <p:cNvSpPr/>
          <p:nvPr/>
        </p:nvSpPr>
        <p:spPr>
          <a:xfrm rot="10800000" flipV="1">
            <a:off x="4708858" y="2090673"/>
            <a:ext cx="746578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dirty="0">
                <a:latin typeface="Arial Narrow" panose="020B0606020202030204" pitchFamily="34" charset="0"/>
              </a:rPr>
              <a:t>Экзаменационная работа состоит из </a:t>
            </a:r>
            <a:r>
              <a:rPr lang="kk-KZ" sz="1400" dirty="0">
                <a:solidFill>
                  <a:srgbClr val="FF0000"/>
                </a:solidFill>
                <a:latin typeface="Arial Narrow" panose="020B0606020202030204" pitchFamily="34" charset="0"/>
              </a:rPr>
              <a:t>2 частей</a:t>
            </a:r>
            <a:r>
              <a:rPr lang="kk-KZ" sz="1400" dirty="0">
                <a:latin typeface="Arial Narrow" panose="020B0606020202030204" pitchFamily="34" charset="0"/>
              </a:rPr>
              <a:t>.  </a:t>
            </a:r>
            <a:endParaRPr lang="ru-RU" sz="1400" dirty="0">
              <a:latin typeface="Arial Narrow" panose="020B0606020202030204" pitchFamily="34" charset="0"/>
            </a:endParaRPr>
          </a:p>
          <a:p>
            <a:r>
              <a:rPr lang="kk-KZ" sz="1400" dirty="0">
                <a:solidFill>
                  <a:srgbClr val="FF0000"/>
                </a:solidFill>
                <a:latin typeface="Arial Narrow" panose="020B0606020202030204" pitchFamily="34" charset="0"/>
              </a:rPr>
              <a:t>Первая часть</a:t>
            </a:r>
            <a:r>
              <a:rPr lang="kk-KZ" sz="1400" dirty="0">
                <a:latin typeface="Arial Narrow" panose="020B0606020202030204" pitchFamily="34" charset="0"/>
              </a:rPr>
              <a:t> предполагает работу с двумя текстами (общий объём текстов – 600-650 слов).</a:t>
            </a:r>
          </a:p>
          <a:p>
            <a:r>
              <a:rPr lang="kk-KZ" sz="1400" dirty="0">
                <a:latin typeface="Arial Narrow" panose="020B0606020202030204" pitchFamily="34" charset="0"/>
              </a:rPr>
              <a:t> </a:t>
            </a:r>
            <a:r>
              <a:rPr lang="kk-KZ" sz="1400" dirty="0">
                <a:solidFill>
                  <a:srgbClr val="FF0000"/>
                </a:solidFill>
                <a:latin typeface="Arial Narrow" panose="020B0606020202030204" pitchFamily="34" charset="0"/>
              </a:rPr>
              <a:t>Во второй части </a:t>
            </a:r>
            <a:r>
              <a:rPr lang="kk-KZ" sz="1400" dirty="0">
                <a:latin typeface="Arial Narrow" panose="020B0606020202030204" pitchFamily="34" charset="0"/>
              </a:rPr>
              <a:t>обучающиеся в классах ЕМН выполняют одну письменную работу – эссе (200-250 слов). Обучающиеся в классах ОГН выбирают одно задание из трех предложенных с  написанием письменной работы (статья, эссе, публичное выступление, рецензия и другие) объёмом 200-250 слов. Максимальный балл – </a:t>
            </a:r>
            <a:r>
              <a:rPr lang="kk-KZ" sz="1400" b="1" dirty="0">
                <a:latin typeface="Arial Narrow" panose="020B0606020202030204" pitchFamily="34" charset="0"/>
              </a:rPr>
              <a:t>40.</a:t>
            </a: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xmlns="" id="{4C2578B7-2E57-41C7-948A-18C9049FBCB8}"/>
              </a:ext>
            </a:extLst>
          </p:cNvPr>
          <p:cNvSpPr/>
          <p:nvPr/>
        </p:nvSpPr>
        <p:spPr>
          <a:xfrm>
            <a:off x="4708857" y="4508310"/>
            <a:ext cx="734790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080">
              <a:buSzPct val="95833"/>
              <a:tabLst>
                <a:tab pos="120650" algn="l"/>
                <a:tab pos="2317115" algn="l"/>
                <a:tab pos="2677160" algn="l"/>
                <a:tab pos="3698240" algn="l"/>
                <a:tab pos="4057650" algn="l"/>
                <a:tab pos="4603750" algn="l"/>
                <a:tab pos="4624705" algn="l"/>
                <a:tab pos="6027420" algn="l"/>
                <a:tab pos="6393180" algn="l"/>
              </a:tabLst>
            </a:pPr>
            <a:r>
              <a:rPr lang="kk-KZ" sz="1400" dirty="0" smtClean="0">
                <a:latin typeface="Arial Narrow" panose="020B0606020202030204" pitchFamily="34" charset="0"/>
              </a:rPr>
              <a:t>Экзаменационная </a:t>
            </a:r>
            <a:r>
              <a:rPr lang="kk-KZ" sz="1400" dirty="0">
                <a:latin typeface="Arial Narrow" panose="020B0606020202030204" pitchFamily="34" charset="0"/>
              </a:rPr>
              <a:t>работа состоит из </a:t>
            </a:r>
            <a:r>
              <a:rPr lang="kk-KZ" sz="14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2 </a:t>
            </a:r>
            <a:r>
              <a:rPr lang="kk-KZ" sz="1400" dirty="0">
                <a:solidFill>
                  <a:srgbClr val="FF0000"/>
                </a:solidFill>
                <a:latin typeface="Arial Narrow" panose="020B0606020202030204" pitchFamily="34" charset="0"/>
              </a:rPr>
              <a:t>частей. </a:t>
            </a:r>
            <a:endParaRPr lang="ru-RU" sz="1400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r>
              <a:rPr lang="kk-KZ" sz="1400" dirty="0">
                <a:latin typeface="Arial Narrow" panose="020B0606020202030204" pitchFamily="34" charset="0"/>
              </a:rPr>
              <a:t>Задания содержат четыре коротких текста, общий объём которых не превышает 400 слов. </a:t>
            </a:r>
            <a:endParaRPr lang="ru-RU" sz="1400" dirty="0">
              <a:latin typeface="Arial Narrow" panose="020B0606020202030204" pitchFamily="34" charset="0"/>
            </a:endParaRPr>
          </a:p>
          <a:p>
            <a:pPr marR="5080">
              <a:buSzPct val="95833"/>
              <a:tabLst>
                <a:tab pos="120650" algn="l"/>
                <a:tab pos="2317115" algn="l"/>
                <a:tab pos="2677160" algn="l"/>
                <a:tab pos="3698240" algn="l"/>
                <a:tab pos="4057650" algn="l"/>
                <a:tab pos="4603750" algn="l"/>
                <a:tab pos="4624705" algn="l"/>
                <a:tab pos="6027420" algn="l"/>
                <a:tab pos="6393180" algn="l"/>
              </a:tabLst>
            </a:pPr>
            <a:r>
              <a:rPr lang="ru-RU" sz="1400" dirty="0">
                <a:latin typeface="Arial Narrow" panose="020B0606020202030204" pitchFamily="34" charset="0"/>
              </a:rPr>
              <a:t>Максимальный  балл</a:t>
            </a:r>
            <a:r>
              <a:rPr lang="ru-RU" sz="1400" b="1" dirty="0">
                <a:latin typeface="Arial Narrow" panose="020B0606020202030204" pitchFamily="34" charset="0"/>
              </a:rPr>
              <a:t>– 40</a:t>
            </a:r>
            <a:r>
              <a:rPr lang="ru-RU" sz="1400" dirty="0">
                <a:latin typeface="Arial Narrow" panose="020B0606020202030204" pitchFamily="34" charset="0"/>
              </a:rPr>
              <a:t>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708861" y="697352"/>
            <a:ext cx="7465783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dirty="0">
                <a:latin typeface="Arial Narrow" panose="020B0606020202030204" pitchFamily="34" charset="0"/>
              </a:rPr>
              <a:t>Экзаменационная работа состоит из 2 частей.  </a:t>
            </a:r>
            <a:endParaRPr lang="ru-RU" sz="1400" dirty="0">
              <a:latin typeface="Arial Narrow" panose="020B0606020202030204" pitchFamily="34" charset="0"/>
            </a:endParaRPr>
          </a:p>
          <a:p>
            <a:r>
              <a:rPr lang="kk-KZ" sz="14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Часть </a:t>
            </a:r>
            <a:r>
              <a:rPr lang="kk-KZ" sz="1400" dirty="0">
                <a:solidFill>
                  <a:srgbClr val="FF0000"/>
                </a:solidFill>
                <a:latin typeface="Arial Narrow" panose="020B0606020202030204" pitchFamily="34" charset="0"/>
              </a:rPr>
              <a:t>А</a:t>
            </a:r>
            <a:r>
              <a:rPr lang="kk-KZ" sz="1400" dirty="0">
                <a:latin typeface="Arial Narrow" panose="020B0606020202030204" pitchFamily="34" charset="0"/>
              </a:rPr>
              <a:t> содержит 15 заданий с выбором одного правильного ответа из пяти предложенных. Задания оцениваются в 1 балл. </a:t>
            </a:r>
            <a:endParaRPr lang="ru-RU" sz="1400" dirty="0">
              <a:latin typeface="Arial Narrow" panose="020B0606020202030204" pitchFamily="34" charset="0"/>
            </a:endParaRPr>
          </a:p>
          <a:p>
            <a:r>
              <a:rPr lang="kk-KZ" sz="1400" dirty="0">
                <a:solidFill>
                  <a:srgbClr val="FF0000"/>
                </a:solidFill>
                <a:latin typeface="Arial Narrow" panose="020B0606020202030204" pitchFamily="34" charset="0"/>
              </a:rPr>
              <a:t>Часть В</a:t>
            </a:r>
            <a:r>
              <a:rPr lang="kk-KZ" sz="1400" dirty="0">
                <a:latin typeface="Arial Narrow" panose="020B0606020202030204" pitchFamily="34" charset="0"/>
              </a:rPr>
              <a:t> содержит 10-12 заданий, требующих краткого или развернутого ответов. Задания оцениваются в 2-8 баллов</a:t>
            </a:r>
            <a:r>
              <a:rPr lang="ru-RU" sz="1400" dirty="0" smtClean="0">
                <a:latin typeface="Arial Narrow" panose="020B0606020202030204" pitchFamily="34" charset="0"/>
              </a:rPr>
              <a:t>.  </a:t>
            </a:r>
            <a:r>
              <a:rPr lang="kk-KZ" sz="1400" dirty="0">
                <a:latin typeface="Arial Narrow" panose="020B0606020202030204" pitchFamily="34" charset="0"/>
              </a:rPr>
              <a:t>Максимальный  балл– </a:t>
            </a:r>
            <a:r>
              <a:rPr lang="kk-KZ" sz="1400" b="1" dirty="0" smtClean="0">
                <a:latin typeface="Arial Narrow" panose="020B0606020202030204" pitchFamily="34" charset="0"/>
              </a:rPr>
              <a:t>60</a:t>
            </a:r>
            <a:r>
              <a:rPr lang="kk-KZ" sz="1400" dirty="0" smtClean="0">
                <a:latin typeface="Arial Narrow" panose="020B0606020202030204" pitchFamily="34" charset="0"/>
              </a:rPr>
              <a:t>. </a:t>
            </a:r>
            <a:endParaRPr lang="kk-KZ" sz="1400" b="1" dirty="0">
              <a:latin typeface="Arial Narrow" panose="020B0606020202030204" pitchFamily="34" charset="0"/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flipH="1">
            <a:off x="107437" y="1904494"/>
            <a:ext cx="12025424" cy="27593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4607974" y="647812"/>
            <a:ext cx="15140" cy="2057231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4622673" y="2781982"/>
            <a:ext cx="0" cy="1546167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H="1">
            <a:off x="84708" y="3555065"/>
            <a:ext cx="12025424" cy="0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4615543" y="4388123"/>
            <a:ext cx="14515" cy="1118782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H="1">
            <a:off x="240088" y="4436613"/>
            <a:ext cx="11892773" cy="54401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4622868" y="5497629"/>
            <a:ext cx="14515" cy="1118782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 flipV="1">
            <a:off x="157431" y="5461520"/>
            <a:ext cx="11796704" cy="361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07438" y="5847457"/>
            <a:ext cx="454811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Arial Narrow" pitchFamily="34" charset="0"/>
                <a:cs typeface="Arial" pitchFamily="34" charset="0"/>
              </a:rPr>
              <a:t>письменный экзамен по предмету по выбору (Физика, Химия, Биология, География, Геометрия, Всемирная история, Основы права, Литература, Иностранный язык (английский/ французский/ немецкий), Информатика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283516" y="5506906"/>
            <a:ext cx="16201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 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 </a:t>
            </a:r>
            <a:r>
              <a:rPr lang="ru-RU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июня </a:t>
            </a:r>
            <a:endParaRPr lang="ru-RU" sz="1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708859" y="5585845"/>
            <a:ext cx="712891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dirty="0">
                <a:latin typeface="Arial Narrow" panose="020B0606020202030204" pitchFamily="34" charset="0"/>
              </a:rPr>
              <a:t>Экзаменационная работа состоит из </a:t>
            </a:r>
            <a:r>
              <a:rPr lang="kk-KZ" sz="1400" dirty="0">
                <a:solidFill>
                  <a:srgbClr val="FF0000"/>
                </a:solidFill>
                <a:latin typeface="Arial Narrow" panose="020B0606020202030204" pitchFamily="34" charset="0"/>
              </a:rPr>
              <a:t>2-3 частей</a:t>
            </a:r>
            <a:r>
              <a:rPr lang="kk-KZ" sz="1400" dirty="0">
                <a:latin typeface="Arial Narrow" panose="020B0606020202030204" pitchFamily="34" charset="0"/>
              </a:rPr>
              <a:t>: задания с выбором одного правильного ответа из предложенных;  </a:t>
            </a:r>
          </a:p>
          <a:p>
            <a:r>
              <a:rPr lang="kk-KZ" sz="1400" dirty="0">
                <a:latin typeface="Arial Narrow" panose="020B0606020202030204" pitchFamily="34" charset="0"/>
              </a:rPr>
              <a:t>4-5 заданий, требующих краткого или развернутого ответов; мини исследование</a:t>
            </a:r>
            <a:endParaRPr lang="ru-RU" sz="1400" dirty="0">
              <a:latin typeface="Arial Narrow" panose="020B060602020203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708857" y="3639933"/>
            <a:ext cx="740127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dirty="0">
                <a:latin typeface="Arial Narrow" panose="020B0606020202030204" pitchFamily="34" charset="0"/>
              </a:rPr>
              <a:t>Экзамен проводится по билетам. Всего 30 билетов, в каждом билете даются три вопроса, на которые обучающиеся дают устный ответ. </a:t>
            </a:r>
          </a:p>
          <a:p>
            <a:r>
              <a:rPr lang="kk-KZ" sz="1400" dirty="0">
                <a:latin typeface="Arial Narrow" panose="020B0606020202030204" pitchFamily="34" charset="0"/>
              </a:rPr>
              <a:t>Максимальный балл </a:t>
            </a:r>
            <a:r>
              <a:rPr lang="kk-KZ" sz="1400" b="1" dirty="0">
                <a:latin typeface="Arial Narrow" panose="020B0606020202030204" pitchFamily="34" charset="0"/>
              </a:rPr>
              <a:t>– 30.</a:t>
            </a:r>
            <a:endParaRPr lang="ru-RU" sz="14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26306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3">
            <a:extLst>
              <a:ext uri="{FF2B5EF4-FFF2-40B4-BE49-F238E27FC236}">
                <a16:creationId xmlns="" xmlns:a16="http://schemas.microsoft.com/office/drawing/2014/main" id="{5DAE98CB-DE8F-4301-B7CC-DC694D0E1326}"/>
              </a:ext>
            </a:extLst>
          </p:cNvPr>
          <p:cNvSpPr txBox="1">
            <a:spLocks/>
          </p:cNvSpPr>
          <p:nvPr/>
        </p:nvSpPr>
        <p:spPr bwMode="auto">
          <a:xfrm>
            <a:off x="785805" y="121869"/>
            <a:ext cx="11051969" cy="5883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ru-RU" b="1" dirty="0">
              <a:solidFill>
                <a:prstClr val="white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40088" y="2240615"/>
            <a:ext cx="423523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600" dirty="0">
              <a:solidFill>
                <a:prstClr val="black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411979" y="1941897"/>
            <a:ext cx="1295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srgbClr val="ED7D31">
                  <a:lumMod val="75000"/>
                </a:srgb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35561" y="913933"/>
            <a:ext cx="41013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Arial" pitchFamily="34" charset="0"/>
                <a:cs typeface="Arial" pitchFamily="34" charset="0"/>
              </a:rPr>
              <a:t>      Аттестат об общем среднем образовании «Алтын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белгі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» и знак «Алтын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белгі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» выдается претендентам: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FE903A36-7EF6-4908-A470-4BBF26857038}"/>
              </a:ext>
            </a:extLst>
          </p:cNvPr>
          <p:cNvSpPr txBox="1"/>
          <p:nvPr/>
        </p:nvSpPr>
        <p:spPr>
          <a:xfrm>
            <a:off x="0" y="-20367"/>
            <a:ext cx="12192000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  <a:latin typeface="Arial Narrow" pitchFamily="34" charset="0"/>
                <a:cs typeface="Arial" pitchFamily="34" charset="0"/>
              </a:rPr>
              <a:t>ТРЕБОВАНИЯ К ПРЕТЕНДЕНТАМ </a:t>
            </a:r>
            <a:r>
              <a:rPr lang="ru-RU" sz="2400" b="1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НА АТТЕСТАТ «АЛТЫН БЕЛГІ»</a:t>
            </a:r>
            <a:endParaRPr lang="ru-RU" sz="2400" dirty="0">
              <a:solidFill>
                <a:srgbClr val="FF000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708861" y="697351"/>
            <a:ext cx="74657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имеющим 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годовые и итоговые оценки «5» по всем предметам за 5 – 11 классы;</a:t>
            </a:r>
            <a:endParaRPr lang="kk-KZ" sz="1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flipH="1">
            <a:off x="173763" y="2279121"/>
            <a:ext cx="12025424" cy="27593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4607974" y="647812"/>
            <a:ext cx="15140" cy="2057231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4622673" y="2781982"/>
            <a:ext cx="0" cy="1546167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H="1">
            <a:off x="84708" y="3690167"/>
            <a:ext cx="12025424" cy="27593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4615543" y="4388123"/>
            <a:ext cx="14515" cy="1118782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H="1">
            <a:off x="507776" y="6593077"/>
            <a:ext cx="11892773" cy="46668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4622868" y="5497629"/>
            <a:ext cx="14515" cy="1118782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402483" y="6697450"/>
            <a:ext cx="11796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4708859" y="1144765"/>
            <a:ext cx="73387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прошедшим 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итоговую аттестацию по завершении общего среднего образования на оценку «5»;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741114" y="1646275"/>
            <a:ext cx="7401273" cy="835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buFont typeface="Wingdings" pitchFamily="2" charset="2"/>
              <a:buChar char="Ø"/>
            </a:pP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прошедшим итоговую аттестацию по предмету «Алгебра и начала анализа» на базе Назарбаев Интеллектуальной школы.</a:t>
            </a:r>
          </a:p>
          <a:p>
            <a:pPr algn="just">
              <a:lnSpc>
                <a:spcPct val="115000"/>
              </a:lnSpc>
            </a:pPr>
            <a:r>
              <a:rPr lang="kk-KZ" sz="1400" dirty="0">
                <a:solidFill>
                  <a:prstClr val="black"/>
                </a:solidFill>
                <a:ea typeface="Calibri"/>
                <a:cs typeface="Times New Roman"/>
              </a:rPr>
              <a:t> </a:t>
            </a:r>
            <a:endParaRPr lang="ru-RU" sz="14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0090" y="2481887"/>
            <a:ext cx="4127524" cy="1224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</a:pP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Претендент </a:t>
            </a:r>
            <a:r>
              <a:rPr lang="ru-RU" sz="1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имеет право отказаться 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от аттестата и знака «Алтын </a:t>
            </a:r>
            <a:r>
              <a:rPr lang="ru-RU" sz="16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белгі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» (заявление родителей или иных законных представителей):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796589" y="2481888"/>
            <a:ext cx="7251032" cy="340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buFont typeface="Wingdings" pitchFamily="2" charset="2"/>
              <a:buChar char="Ø"/>
            </a:pP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проходит итоговую аттестацию по завершении общего среднего образования</a:t>
            </a:r>
            <a:r>
              <a:rPr lang="kk-KZ" sz="1400" dirty="0">
                <a:solidFill>
                  <a:prstClr val="black"/>
                </a:solidFill>
                <a:latin typeface="Arial Narrow" panose="020B0606020202030204" pitchFamily="34" charset="0"/>
              </a:rPr>
              <a:t> в школе;</a:t>
            </a:r>
            <a:endParaRPr lang="ru-RU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96589" y="2967335"/>
            <a:ext cx="72510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прошедший итоговую аттестацию по завершении общего среднего образования на оценку «5», выдается 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аттестат об общем среднем образовании с отличием</a:t>
            </a:r>
            <a:r>
              <a:rPr lang="kk-KZ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.</a:t>
            </a:r>
            <a:endParaRPr lang="ru-RU" sz="14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1409" y="4756693"/>
            <a:ext cx="4127523" cy="37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600" dirty="0" smtClean="0">
                <a:solidFill>
                  <a:srgbClr val="FF0000"/>
                </a:solidFill>
              </a:rPr>
              <a:t>      </a:t>
            </a:r>
            <a:r>
              <a:rPr lang="en-US" sz="1600" dirty="0" smtClean="0">
                <a:solidFill>
                  <a:srgbClr val="FF0000"/>
                </a:solidFill>
              </a:rPr>
              <a:t>C </a:t>
            </a:r>
            <a:r>
              <a:rPr lang="en-US" sz="1600" dirty="0">
                <a:solidFill>
                  <a:srgbClr val="FF0000"/>
                </a:solidFill>
              </a:rPr>
              <a:t>2022-2023 </a:t>
            </a:r>
            <a:r>
              <a:rPr lang="ru-RU" sz="1600" dirty="0">
                <a:solidFill>
                  <a:srgbClr val="FF0000"/>
                </a:solidFill>
              </a:rPr>
              <a:t>года вводится </a:t>
            </a:r>
            <a:r>
              <a:rPr lang="ru-RU" sz="1600" dirty="0" smtClean="0">
                <a:solidFill>
                  <a:srgbClr val="FF0000"/>
                </a:solidFill>
              </a:rPr>
              <a:t>норма: 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852738" y="3829299"/>
            <a:ext cx="7194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1400" b="1" dirty="0">
                <a:solidFill>
                  <a:srgbClr val="FF0000"/>
                </a:solidFill>
                <a:latin typeface="Arial Narrow" panose="020B0606020202030204" pitchFamily="34" charset="0"/>
              </a:rPr>
              <a:t>четвертные</a:t>
            </a:r>
            <a:r>
              <a:rPr lang="ru-RU" sz="1400" dirty="0">
                <a:solidFill>
                  <a:srgbClr val="FF0000"/>
                </a:solidFill>
                <a:latin typeface="Arial Narrow" panose="020B0606020202030204" pitchFamily="34" charset="0"/>
              </a:rPr>
              <a:t>, годовые и итоговые оценки «5» по всем предметам в период учебы с 10 по 11 (12) </a:t>
            </a:r>
            <a:r>
              <a:rPr lang="ru-RU" sz="14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классы;</a:t>
            </a:r>
            <a:endParaRPr lang="ru-RU" sz="1400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868779" y="4388125"/>
            <a:ext cx="71788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1400" dirty="0">
                <a:solidFill>
                  <a:srgbClr val="FF0000"/>
                </a:solidFill>
                <a:latin typeface="Arial Narrow" panose="020B0606020202030204" pitchFamily="34" charset="0"/>
              </a:rPr>
              <a:t>получившим аттестат об основном среднем образовании с </a:t>
            </a:r>
            <a:r>
              <a:rPr lang="ru-RU" sz="14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отличием;</a:t>
            </a:r>
            <a:endParaRPr lang="ru-RU" sz="1400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852738" y="4762849"/>
            <a:ext cx="74756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ru-RU" sz="14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прошедшим </a:t>
            </a:r>
            <a:r>
              <a:rPr lang="ru-RU" sz="1400" dirty="0">
                <a:solidFill>
                  <a:srgbClr val="FF0000"/>
                </a:solidFill>
                <a:latin typeface="Arial Narrow" panose="020B0606020202030204" pitchFamily="34" charset="0"/>
              </a:rPr>
              <a:t>итоговую аттестацию по завершении общего среднего образования на оценку «5»;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4868779" y="5132182"/>
            <a:ext cx="7241355" cy="835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buFont typeface="Wingdings" pitchFamily="2" charset="2"/>
              <a:buChar char="Ø"/>
            </a:pPr>
            <a:r>
              <a:rPr lang="ru-RU" sz="1400" dirty="0">
                <a:solidFill>
                  <a:srgbClr val="FF0000"/>
                </a:solidFill>
                <a:latin typeface="Arial Narrow" panose="020B0606020202030204" pitchFamily="34" charset="0"/>
              </a:rPr>
              <a:t>прошедшим итоговую аттестацию по предмету «Алгебра и начала анализа» на базе Назарбаев Интеллектуальной школы.</a:t>
            </a:r>
          </a:p>
          <a:p>
            <a:pPr algn="just">
              <a:lnSpc>
                <a:spcPct val="115000"/>
              </a:lnSpc>
            </a:pPr>
            <a:r>
              <a:rPr lang="kk-KZ" sz="1400" dirty="0">
                <a:solidFill>
                  <a:srgbClr val="FF0000"/>
                </a:solidFill>
                <a:ea typeface="Calibri"/>
                <a:cs typeface="Times New Roman"/>
              </a:rPr>
              <a:t> </a:t>
            </a:r>
            <a:endParaRPr lang="ru-RU" sz="1400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9149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Текст 2"/>
          <p:cNvSpPr>
            <a:spLocks noGrp="1"/>
          </p:cNvSpPr>
          <p:nvPr>
            <p:ph sz="quarter" idx="13"/>
          </p:nvPr>
        </p:nvSpPr>
        <p:spPr>
          <a:xfrm>
            <a:off x="0" y="3048000"/>
            <a:ext cx="12192000" cy="554038"/>
          </a:xfrm>
          <a:solidFill>
            <a:schemeClr val="bg1">
              <a:lumMod val="75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36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Arial" pitchFamily="34" charset="0"/>
              </a:rPr>
              <a:t>НАЗАРЛАРЫҢЫЗҒА РАҚМЕТ!</a:t>
            </a:r>
            <a:endParaRPr lang="ru-RU" sz="3600" b="1" dirty="0">
              <a:solidFill>
                <a:schemeClr val="tx2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2923</TotalTime>
  <Words>634</Words>
  <Application>Microsoft Office PowerPoint</Application>
  <PresentationFormat>Произвольный</PresentationFormat>
  <Paragraphs>56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Воздушный поток</vt:lpstr>
      <vt:lpstr>1_Воздушный поток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ОРГАНИЗАЦИИ ЛЕТНЕЙ ШКОЛЫ</dc:title>
  <dc:creator>Каринова Шолпан Танатовна</dc:creator>
  <cp:lastModifiedBy>Бакыт К</cp:lastModifiedBy>
  <cp:revision>300</cp:revision>
  <cp:lastPrinted>2021-05-06T05:58:58Z</cp:lastPrinted>
  <dcterms:created xsi:type="dcterms:W3CDTF">2021-05-03T10:34:52Z</dcterms:created>
  <dcterms:modified xsi:type="dcterms:W3CDTF">2022-04-26T04:41:49Z</dcterms:modified>
</cp:coreProperties>
</file>