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8"/>
  </p:notesMasterIdLst>
  <p:sldIdLst>
    <p:sldId id="1452" r:id="rId3"/>
    <p:sldId id="1453" r:id="rId4"/>
    <p:sldId id="1449" r:id="rId5"/>
    <p:sldId id="1451" r:id="rId6"/>
    <p:sldId id="685" r:id="rId7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19" d="100"/>
          <a:sy n="119" d="100"/>
        </p:scale>
        <p:origin x="-48" y="-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8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0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20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3" y="731522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3" y="1897350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65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8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5" y="2209803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9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5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4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3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172203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3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1">
            <a:extLst>
              <a:ext uri="{FF2B5EF4-FFF2-40B4-BE49-F238E27FC236}">
                <a16:creationId xmlns:a16="http://schemas.microsoft.com/office/drawing/2014/main" xmlns="" id="{838814B9-9826-4570-B4F6-C3C85EA21227}"/>
              </a:ext>
            </a:extLst>
          </p:cNvPr>
          <p:cNvSpPr txBox="1">
            <a:spLocks/>
          </p:cNvSpPr>
          <p:nvPr/>
        </p:nvSpPr>
        <p:spPr>
          <a:xfrm>
            <a:off x="4004499" y="6215612"/>
            <a:ext cx="3725432" cy="6587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Segoe UI" panose="020B0502040204020203" pitchFamily="34" charset="0"/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г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 </a:t>
            </a:r>
            <a:r>
              <a:rPr lang="ru-RU" sz="1800" dirty="0" err="1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Нур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-Султан </a:t>
            </a: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2022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г.</a:t>
            </a:r>
          </a:p>
          <a:p>
            <a:pPr>
              <a:lnSpc>
                <a:spcPct val="100000"/>
              </a:lnSpc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xmlns="" id="{E6949B60-754A-4C77-A425-75E18F11C337}"/>
              </a:ext>
            </a:extLst>
          </p:cNvPr>
          <p:cNvSpPr txBox="1">
            <a:spLocks/>
          </p:cNvSpPr>
          <p:nvPr/>
        </p:nvSpPr>
        <p:spPr>
          <a:xfrm>
            <a:off x="1281793" y="2234518"/>
            <a:ext cx="9633856" cy="273753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AF79AF66-0962-4816-9552-CD7DC551FE58}"/>
              </a:ext>
            </a:extLst>
          </p:cNvPr>
          <p:cNvSpPr txBox="1">
            <a:spLocks/>
          </p:cNvSpPr>
          <p:nvPr/>
        </p:nvSpPr>
        <p:spPr>
          <a:xfrm>
            <a:off x="8443963" y="5608320"/>
            <a:ext cx="3157743" cy="695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C:\Users\asyl.amankeldieva\Desktop\81939833_136367111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809" y="600077"/>
            <a:ext cx="1696811" cy="16968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48000" y="2998113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итоговой аттестации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УЧЕБНОМ ГОДУ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3584" y="2459504"/>
            <a:ext cx="100102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 проведении </a:t>
            </a:r>
            <a:b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итоговой аттестации </a:t>
            </a:r>
            <a:b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2021-2022 УЧЕБНОМ ГОДУ </a:t>
            </a:r>
          </a:p>
        </p:txBody>
      </p:sp>
    </p:spTree>
    <p:extLst>
      <p:ext uri="{BB962C8B-B14F-4D97-AF65-F5344CB8AC3E}">
        <p14:creationId xmlns="" xmlns:p14="http://schemas.microsoft.com/office/powerpoint/2010/main" val="29660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1284" y="236440"/>
            <a:ext cx="9200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ДЛЯ ОБУЧАЮЩИХСЯ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9  </a:t>
            </a:r>
            <a:r>
              <a:rPr lang="ru-RU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КЛАССОВ</a:t>
            </a:r>
            <a:endParaRPr lang="ru-RU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584157" y="605772"/>
            <a:ext cx="8534400" cy="48531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мая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2818" y="1046214"/>
            <a:ext cx="58313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>
                <a:latin typeface="Arial" pitchFamily="34" charset="0"/>
                <a:cs typeface="Arial" pitchFamily="34" charset="0"/>
              </a:rPr>
              <a:t>письменный экзамен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казахскому/русскому/(</a:t>
            </a:r>
            <a:r>
              <a:rPr lang="ru-RU" dirty="0">
                <a:latin typeface="Arial" pitchFamily="34" charset="0"/>
                <a:cs typeface="Arial" pitchFamily="34" charset="0"/>
              </a:rPr>
              <a:t>язык обучения) в форме эссе, для школ с углубленным изучением предметов гуманитарного цикла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3893" y="2061877"/>
            <a:ext cx="16122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31 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2818" y="2540717"/>
            <a:ext cx="11438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/>
              <a:t>письменный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экзамен</a:t>
            </a:r>
            <a:r>
              <a:rPr lang="ru-RU" dirty="0"/>
              <a:t> (контрольная работа) по математике (алгебре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98357" y="3598870"/>
            <a:ext cx="50973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kk-KZ" b="1" dirty="0" smtClean="0"/>
              <a:t>работа </a:t>
            </a:r>
            <a:r>
              <a:rPr lang="kk-KZ" b="1" dirty="0"/>
              <a:t>с текстом, выполнение заданий по </a:t>
            </a:r>
            <a:r>
              <a:rPr lang="kk-KZ" b="1" dirty="0" smtClean="0"/>
              <a:t>тексту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0886" y="5212090"/>
            <a:ext cx="114099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dirty="0">
                <a:latin typeface="Arial" pitchFamily="34" charset="0"/>
                <a:cs typeface="Arial" pitchFamily="34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23910" y="1461714"/>
            <a:ext cx="5113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 smtClean="0"/>
              <a:t> письменная </a:t>
            </a:r>
            <a:r>
              <a:rPr lang="ru-RU" b="1" dirty="0"/>
              <a:t>работа (статья, рассказ, эссе) 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925552" y="1646380"/>
            <a:ext cx="898358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386127" y="3052753"/>
            <a:ext cx="16122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 июня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0886" y="3478009"/>
            <a:ext cx="5510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kk-KZ" dirty="0">
                <a:latin typeface="Arial" pitchFamily="34" charset="0"/>
                <a:cs typeface="Arial" pitchFamily="34" charset="0"/>
              </a:rPr>
              <a:t>письменный экзамен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kk-KZ" dirty="0">
                <a:latin typeface="Arial" pitchFamily="34" charset="0"/>
                <a:cs typeface="Arial" pitchFamily="34" charset="0"/>
              </a:rPr>
              <a:t>казахскому языку и литературе в классах с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русским языком </a:t>
            </a:r>
            <a:r>
              <a:rPr lang="kk-KZ" dirty="0">
                <a:latin typeface="Arial" pitchFamily="34" charset="0"/>
                <a:cs typeface="Arial" pitchFamily="34" charset="0"/>
              </a:rPr>
              <a:t>обучения и письменный экзамен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kk-KZ" dirty="0">
                <a:latin typeface="Arial" pitchFamily="34" charset="0"/>
                <a:cs typeface="Arial" pitchFamily="34" charset="0"/>
              </a:rPr>
              <a:t>русскому языку и литературе в классах с казахским языком обучения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031828" y="3913754"/>
            <a:ext cx="8742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386127" y="4681027"/>
            <a:ext cx="11510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6 июня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06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xmlns="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2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1188" y="4787936"/>
            <a:ext cx="4451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itchFamily="34" charset="0"/>
                <a:cs typeface="Arial" pitchFamily="34" charset="0"/>
              </a:rPr>
              <a:t>Казахский язык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школах с русским и др. языками обучения</a:t>
            </a:r>
          </a:p>
          <a:p>
            <a:pPr algn="just"/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школах с казахским языком обучения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11979" y="525526"/>
            <a:ext cx="1295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 мая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31644" y="3567683"/>
            <a:ext cx="113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июня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3518" y="4508309"/>
            <a:ext cx="1993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июня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7"/>
            <a:ext cx="42352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письменный экзамен по казахскому/русскому/ языку (язык обучения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8"/>
            <a:ext cx="1295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 мая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1" y="913934"/>
            <a:ext cx="4101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письменный экзамен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по алгебре и началам анализа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0088" y="3952403"/>
            <a:ext cx="43601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устный экзамен по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истории Казахстана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ДЛЯ ОБУЧАЮЩИХСЯ </a:t>
            </a:r>
            <a:r>
              <a:rPr lang="ru-RU" sz="2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11 </a:t>
            </a: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КЛАССОВ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9A4AC6DE-7683-4424-A17C-E7D5415A3E57}"/>
              </a:ext>
            </a:extLst>
          </p:cNvPr>
          <p:cNvSpPr/>
          <p:nvPr/>
        </p:nvSpPr>
        <p:spPr>
          <a:xfrm rot="10800000" flipV="1">
            <a:off x="4708858" y="2090673"/>
            <a:ext cx="74657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</a:t>
            </a:r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2 частей</a:t>
            </a:r>
            <a:r>
              <a:rPr lang="kk-KZ" sz="1400" dirty="0">
                <a:latin typeface="Arial Narrow" panose="020B0606020202030204" pitchFamily="34" charset="0"/>
              </a:rPr>
              <a:t>. 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Первая часть</a:t>
            </a:r>
            <a:r>
              <a:rPr lang="kk-KZ" sz="1400" dirty="0">
                <a:latin typeface="Arial Narrow" panose="020B0606020202030204" pitchFamily="34" charset="0"/>
              </a:rPr>
              <a:t> предполагает работу с двумя текстами (общий объём текстов – 600-650 слов).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 </a:t>
            </a:r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Во второй части </a:t>
            </a:r>
            <a:r>
              <a:rPr lang="kk-KZ" sz="1400" dirty="0">
                <a:latin typeface="Arial Narrow" panose="020B0606020202030204" pitchFamily="34" charset="0"/>
              </a:rPr>
              <a:t>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Максимальный балл – </a:t>
            </a:r>
            <a:r>
              <a:rPr lang="kk-KZ" sz="1400" b="1" dirty="0">
                <a:latin typeface="Arial Narrow" panose="020B0606020202030204" pitchFamily="34" charset="0"/>
              </a:rPr>
              <a:t>40.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4C2578B7-2E57-41C7-948A-18C9049FBCB8}"/>
              </a:ext>
            </a:extLst>
          </p:cNvPr>
          <p:cNvSpPr/>
          <p:nvPr/>
        </p:nvSpPr>
        <p:spPr>
          <a:xfrm>
            <a:off x="4708857" y="4508310"/>
            <a:ext cx="73479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 smtClean="0">
                <a:latin typeface="Arial Narrow" panose="020B0606020202030204" pitchFamily="34" charset="0"/>
              </a:rPr>
              <a:t>Экзаменационная </a:t>
            </a:r>
            <a:r>
              <a:rPr lang="kk-KZ" sz="1400" dirty="0">
                <a:latin typeface="Arial Narrow" panose="020B0606020202030204" pitchFamily="34" charset="0"/>
              </a:rPr>
              <a:t>работа состоит из </a:t>
            </a:r>
            <a:r>
              <a:rPr lang="kk-KZ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 </a:t>
            </a:r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частей. 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400" dirty="0">
              <a:latin typeface="Arial Narrow" panose="020B060602020203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latin typeface="Arial Narrow" panose="020B0606020202030204" pitchFamily="34" charset="0"/>
              </a:rPr>
              <a:t>Максимальный  балл</a:t>
            </a:r>
            <a:r>
              <a:rPr lang="ru-RU" sz="1400" b="1" dirty="0">
                <a:latin typeface="Arial Narrow" panose="020B0606020202030204" pitchFamily="34" charset="0"/>
              </a:rPr>
              <a:t>– 40</a:t>
            </a:r>
            <a:r>
              <a:rPr lang="ru-RU" sz="14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08861" y="697352"/>
            <a:ext cx="74657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Часть </a:t>
            </a:r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А</a:t>
            </a:r>
            <a:r>
              <a:rPr lang="kk-KZ" sz="1400" dirty="0">
                <a:latin typeface="Arial Narrow" panose="020B0606020202030204" pitchFamily="34" charset="0"/>
              </a:rPr>
              <a:t> содержит 15 заданий с выбором одного правильного ответа из пяти предложенных. Задания оцениваются в 1 балл.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Часть В</a:t>
            </a:r>
            <a:r>
              <a:rPr lang="kk-KZ" sz="1400" dirty="0">
                <a:latin typeface="Arial Narrow" panose="020B0606020202030204" pitchFamily="34" charset="0"/>
              </a:rPr>
              <a:t> содержит 10-12 заданий, требующих краткого или развернутого ответов. Задания оцениваются в 2-8 баллов</a:t>
            </a:r>
            <a:r>
              <a:rPr lang="ru-RU" sz="1400" dirty="0" smtClean="0">
                <a:latin typeface="Arial Narrow" panose="020B0606020202030204" pitchFamily="34" charset="0"/>
              </a:rPr>
              <a:t>.  </a:t>
            </a:r>
            <a:r>
              <a:rPr lang="kk-KZ" sz="1400" dirty="0">
                <a:latin typeface="Arial Narrow" panose="020B0606020202030204" pitchFamily="34" charset="0"/>
              </a:rPr>
              <a:t>Максимальный  балл– </a:t>
            </a:r>
            <a:r>
              <a:rPr lang="kk-KZ" sz="1400" b="1" dirty="0" smtClean="0">
                <a:latin typeface="Arial Narrow" panose="020B0606020202030204" pitchFamily="34" charset="0"/>
              </a:rPr>
              <a:t>60</a:t>
            </a:r>
            <a:r>
              <a:rPr lang="kk-KZ" sz="1400" dirty="0" smtClean="0">
                <a:latin typeface="Arial Narrow" panose="020B0606020202030204" pitchFamily="34" charset="0"/>
              </a:rPr>
              <a:t>. </a:t>
            </a:r>
            <a:endParaRPr lang="kk-KZ" sz="1400" b="1" dirty="0"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07437" y="1904494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4" y="647812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555065"/>
            <a:ext cx="12025424" cy="0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40088" y="4436613"/>
            <a:ext cx="11892773" cy="5440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57431" y="5461520"/>
            <a:ext cx="11796704" cy="36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7438" y="5847457"/>
            <a:ext cx="4548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письменный экзамен по предмету по выбору (Физика, Химия, Биология, География, Геометрия, Всемирная история, Основы права, Литература, Иностранный язык (английский/ французский/ немецкий), Информатика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3516" y="5506906"/>
            <a:ext cx="162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июня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8859" y="5585845"/>
            <a:ext cx="71289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</a:t>
            </a:r>
            <a:r>
              <a:rPr lang="kk-KZ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2-3 частей</a:t>
            </a:r>
            <a:r>
              <a:rPr lang="kk-KZ" sz="1400" dirty="0">
                <a:latin typeface="Arial Narrow" panose="020B0606020202030204" pitchFamily="34" charset="0"/>
              </a:rPr>
              <a:t>: задания с выбором одного правильного ответа из предложенных; 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08857" y="3639933"/>
            <a:ext cx="74012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 проводится по билетам. Всего 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Максимальный балл </a:t>
            </a:r>
            <a:r>
              <a:rPr lang="kk-KZ" sz="1400" b="1" dirty="0">
                <a:latin typeface="Arial Narrow" panose="020B0606020202030204" pitchFamily="34" charset="0"/>
              </a:rPr>
              <a:t>– 30.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30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785805" y="121869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ru-RU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5"/>
            <a:ext cx="4235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7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ED7D31">
                  <a:lumMod val="75000"/>
                </a:srgb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1" y="913933"/>
            <a:ext cx="4101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      Аттестат об общем среднем образовании «Алтын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белгі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и знак «Алтын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белгі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» выдается претендентам: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ТРЕБОВАНИЯ К ПРЕТЕНДЕНТАМ </a:t>
            </a:r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НА АТТЕСТАТ «АЛТЫН БЕЛГІ»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08861" y="697351"/>
            <a:ext cx="74657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имеющим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годовые и итоговые оценки «5» по всем предметам за 5 – 11 классы;</a:t>
            </a:r>
            <a:endParaRPr lang="kk-K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73763" y="2279121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4" y="647812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690167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07776" y="6593077"/>
            <a:ext cx="11892773" cy="4666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5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02483" y="6697450"/>
            <a:ext cx="1179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708859" y="1144765"/>
            <a:ext cx="733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итоговую аттестацию по завершении общего среднего образования на оценку «5»;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41114" y="1646275"/>
            <a:ext cx="7401273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предмету «Алгебра и начала анализа» на базе Назарбаев Интеллектуальной школы.</a:t>
            </a: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90" y="2481887"/>
            <a:ext cx="4127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Претендент </a:t>
            </a:r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имеет право отказаться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 аттестата и знака «Алтын 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белгі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 (заявление родителей или иных законных представителей):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96589" y="2481888"/>
            <a:ext cx="725103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проходит итоговую аттестацию по завершении общего среднего образования</a:t>
            </a:r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в школе;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6589" y="2967335"/>
            <a:ext cx="7251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прошедший итоговую аттестацию по завершении общего среднего образования на оценку «5», выдается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аттестат об общем среднем образовании с отличием</a:t>
            </a:r>
            <a:r>
              <a:rPr lang="kk-KZ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409" y="4756693"/>
            <a:ext cx="412752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      </a:t>
            </a:r>
            <a:r>
              <a:rPr lang="en-US" sz="1600" dirty="0" smtClean="0">
                <a:solidFill>
                  <a:srgbClr val="FF0000"/>
                </a:solidFill>
              </a:rPr>
              <a:t>C </a:t>
            </a:r>
            <a:r>
              <a:rPr lang="en-US" sz="1600" dirty="0">
                <a:solidFill>
                  <a:srgbClr val="FF0000"/>
                </a:solidFill>
              </a:rPr>
              <a:t>2022-2023 </a:t>
            </a:r>
            <a:r>
              <a:rPr lang="ru-RU" sz="1600" dirty="0">
                <a:solidFill>
                  <a:srgbClr val="FF0000"/>
                </a:solidFill>
              </a:rPr>
              <a:t>года вводится </a:t>
            </a:r>
            <a:r>
              <a:rPr lang="ru-RU" sz="1600" dirty="0" smtClean="0">
                <a:solidFill>
                  <a:srgbClr val="FF0000"/>
                </a:solidFill>
              </a:rPr>
              <a:t>норма: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2738" y="3829299"/>
            <a:ext cx="7194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</a:rPr>
              <a:t>четвертные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, годовые и итоговые оценки «5» по всем предметам в период учебы с 10 по 11 (12)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классы;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8779" y="4388125"/>
            <a:ext cx="71788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получившим аттестат об основном среднем образовании с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отличием;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52738" y="4762849"/>
            <a:ext cx="7475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прошедшим </a:t>
            </a: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итоговую аттестацию по завершении общего среднего образования на оценку «5»;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868779" y="5132182"/>
            <a:ext cx="7241355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прошедшим итоговую аттестацию по предмету «Алгебра и начала анализа» на базе Назарбаев Интеллектуальной школы.</a:t>
            </a: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4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2"/>
          <p:cNvSpPr>
            <a:spLocks noGrp="1"/>
          </p:cNvSpPr>
          <p:nvPr>
            <p:ph sz="quarter" idx="13"/>
          </p:nvPr>
        </p:nvSpPr>
        <p:spPr>
          <a:xfrm>
            <a:off x="0" y="3048000"/>
            <a:ext cx="12192000" cy="554038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itchFamily="34" charset="0"/>
              </a:rPr>
              <a:t>НАЗАРЛАРЫҢЫЗҒА РАҚМЕТ!</a:t>
            </a:r>
            <a:endParaRPr lang="ru-RU" sz="3600" b="1" dirty="0">
              <a:solidFill>
                <a:schemeClr val="tx2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634</Words>
  <Application>Microsoft Office PowerPoint</Application>
  <PresentationFormat>Произвольный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Воздушный поток</vt:lpstr>
      <vt:lpstr>1_Воздушный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Бакыт К</cp:lastModifiedBy>
  <cp:revision>300</cp:revision>
  <cp:lastPrinted>2021-05-06T05:58:58Z</cp:lastPrinted>
  <dcterms:created xsi:type="dcterms:W3CDTF">2021-05-03T10:34:52Z</dcterms:created>
  <dcterms:modified xsi:type="dcterms:W3CDTF">2022-04-26T04:41:49Z</dcterms:modified>
</cp:coreProperties>
</file>