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9" r:id="rId13"/>
    <p:sldId id="271" r:id="rId14"/>
    <p:sldId id="264" r:id="rId15"/>
    <p:sldId id="273" r:id="rId16"/>
    <p:sldId id="266" r:id="rId17"/>
    <p:sldId id="275" r:id="rId18"/>
    <p:sldId id="277" r:id="rId19"/>
    <p:sldId id="270" r:id="rId20"/>
    <p:sldId id="279" r:id="rId21"/>
    <p:sldId id="272" r:id="rId22"/>
    <p:sldId id="281" r:id="rId23"/>
    <p:sldId id="28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4AC60-1329-9B38-558C-ED2B6DA27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E71DCF-8C51-3201-4CBA-EB29F5A01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41EEDE-B5FE-8EDD-D883-B322B8E8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C132-01FA-46EB-8181-3AFB4B55124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CB13A3-1112-4E04-BA4E-C6EA18F8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A227D-4B11-331F-7FAD-4B815587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81E4-FEFA-430C-97A5-67BFCE34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1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14EA6-DBF7-A6BE-070A-7521D7CC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E6A42B-EBB3-EE09-4EDB-9DA56EAE3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064EF2-3260-DEFD-549E-1F6D243B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C132-01FA-46EB-8181-3AFB4B55124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E15B13-666D-68BB-2C08-610B9358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CEF9-8D7A-E9EC-166E-FAE129DDF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81E4-FEFA-430C-97A5-67BFCE34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0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EF8DC9-F6B6-B072-64ED-9D80AA014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6A10AC-33A4-38DC-92DE-F6F6E9506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34E5F3-D0D9-EC37-22BC-E636185E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C132-01FA-46EB-8181-3AFB4B55124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E94E7F-82BB-05C1-B8FC-9B0F16D4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BAFE9-87F8-C996-5570-1F38FF95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81E4-FEFA-430C-97A5-67BFCE34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9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7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94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5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71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0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47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5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0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BAA8E-D9E7-0DD7-BFCF-0D529937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3E2040-C46E-8BF6-616A-C5AEB1C9F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C68414-9CC8-6509-D827-917C5EB68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C132-01FA-46EB-8181-3AFB4B55124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42D5C6-FB90-13D2-7305-33EE3E78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86239D-5988-14AB-CE84-048EECCC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81E4-FEFA-430C-97A5-67BFCE34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925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12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77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70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6E33F-58A3-2C41-B672-6E3E68DA1A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21607" y="1262201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F47CD3BD-A387-7F40-ACF5-2B1B39BE1E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310" y="1262200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B8396492-B780-D240-829F-00D97E6796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5015" y="1262201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861B9A0E-31C6-9346-9D37-EF10F3CAF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01718" y="1262200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36143BAE-5E2C-7F41-BC81-09098781A6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28423" y="1262200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8C8D1548-9593-4C43-A993-E2E4FC2FDF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555127" y="1262199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DA6B0B96-6DA7-6A44-BF0F-324E5C36EA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21607" y="2869027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FDD7233C-789B-F645-9A93-0902FD37E3F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48310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D930F49C-53E0-C34B-A26B-D3B43ED98E3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5015" y="2869027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5F6CE79E-0A3F-7B4A-9BE6-2ADCFAD4BDF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01718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83E167CB-CF06-A64A-9F6D-FD99857D648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28423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6632B09F-922C-7547-AEFA-D41EE26742D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555127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8960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676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857232"/>
            <a:ext cx="11785600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5251" y="1700213"/>
            <a:ext cx="5793316" cy="37449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1825" y="1700213"/>
            <a:ext cx="5795433" cy="3744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1600" y="6673878"/>
            <a:ext cx="11988800" cy="150813"/>
          </a:xfrm>
          <a:prstGeom prst="rect">
            <a:avLst/>
          </a:prstGeom>
          <a:ln/>
        </p:spPr>
        <p:txBody>
          <a:bodyPr lIns="91380" tIns="45718" rIns="91380" bIns="45718"/>
          <a:lstStyle>
            <a:lvl1pPr>
              <a:defRPr/>
            </a:lvl1pPr>
          </a:lstStyle>
          <a:p>
            <a:pPr defTabSz="91372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356378"/>
            <a:ext cx="2844800" cy="365125"/>
          </a:xfrm>
          <a:prstGeom prst="rect">
            <a:avLst/>
          </a:prstGeom>
          <a:ln/>
        </p:spPr>
        <p:txBody>
          <a:bodyPr lIns="91380" tIns="45718" rIns="91380" bIns="45718"/>
          <a:lstStyle>
            <a:lvl1pPr>
              <a:defRPr/>
            </a:lvl1pPr>
          </a:lstStyle>
          <a:p>
            <a:pPr defTabSz="913720"/>
            <a:fld id="{9E9B2B9A-8CF6-4A40-84AD-F4C19E47520F}" type="slidenum">
              <a:rPr lang="en-GB" smtClean="0">
                <a:solidFill>
                  <a:prstClr val="black"/>
                </a:solidFill>
              </a:rPr>
              <a:pPr defTabSz="91372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55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806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34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6E33F-58A3-2C41-B672-6E3E68DA1A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21607" y="1262201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F47CD3BD-A387-7F40-ACF5-2B1B39BE1E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310" y="1262200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B8396492-B780-D240-829F-00D97E6796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5015" y="1262201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861B9A0E-31C6-9346-9D37-EF10F3CAF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01718" y="1262200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36143BAE-5E2C-7F41-BC81-09098781A6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28423" y="1262200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8C8D1548-9593-4C43-A993-E2E4FC2FDF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555127" y="1262199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DA6B0B96-6DA7-6A44-BF0F-324E5C36EA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21607" y="2869027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FDD7233C-789B-F645-9A93-0902FD37E3F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48310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D930F49C-53E0-C34B-A26B-D3B43ED98E3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5015" y="2869027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5F6CE79E-0A3F-7B4A-9BE6-2ADCFAD4BDF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01718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83E167CB-CF06-A64A-9F6D-FD99857D648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28423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6632B09F-922C-7547-AEFA-D41EE26742D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555127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6676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6E33F-58A3-2C41-B672-6E3E68DA1A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21607" y="1262201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F47CD3BD-A387-7F40-ACF5-2B1B39BE1E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310" y="1262200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B8396492-B780-D240-829F-00D97E6796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5015" y="1262201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861B9A0E-31C6-9346-9D37-EF10F3CAF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01718" y="1262200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36143BAE-5E2C-7F41-BC81-09098781A6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28423" y="1262200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9" name="Рисунок 2">
            <a:extLst>
              <a:ext uri="{FF2B5EF4-FFF2-40B4-BE49-F238E27FC236}">
                <a16:creationId xmlns:a16="http://schemas.microsoft.com/office/drawing/2014/main" id="{8C8D1548-9593-4C43-A993-E2E4FC2FDF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555127" y="1262199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DA6B0B96-6DA7-6A44-BF0F-324E5C36EA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21607" y="2869027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FDD7233C-789B-F645-9A93-0902FD37E3F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48310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D930F49C-53E0-C34B-A26B-D3B43ED98E3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5015" y="2869027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5F6CE79E-0A3F-7B4A-9BE6-2ADCFAD4BDF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01718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83E167CB-CF06-A64A-9F6D-FD99857D648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28423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6632B09F-922C-7547-AEFA-D41EE26742D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555127" y="2869026"/>
            <a:ext cx="1431131" cy="143113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/>
              <a:t>img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481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F7B2E-6778-0C2E-4D25-643CBE5F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6BCD6F-749F-A090-6CE3-E2070EA9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5F7C91-59BC-8710-302A-A8803EC6D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C132-01FA-46EB-8181-3AFB4B55124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00B9B9-0E58-6CDE-5425-098AFD0D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40AE2-2574-3EB0-0B0B-BDD895DF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81E4-FEFA-430C-97A5-67BFCE34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3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C8C96-40D3-D285-0DD0-40AA6625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E86773-74BB-BC34-6143-2CDD117F2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4AF36E-C6A6-4303-6155-A633B1F9B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3DC251-1F3A-20A7-ECFC-F2B714EF2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C132-01FA-46EB-8181-3AFB4B55124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168D30-B863-15EC-A6B1-ED717A84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C44398-3D77-6E06-B179-332DF3F63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81E4-FEFA-430C-97A5-67BFCE34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72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224EC-68F6-283C-5D97-B93573C9F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B6DA68-BF6C-5363-9CC2-5082407EC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2DA0D5-0C15-4923-B4C4-B57411C1D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7420AB-D217-A329-FEFE-466301EC2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D1C55D-36FF-4DDA-5CD2-327113B00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A5EA80C-B1CA-B147-B5AB-C5144DE68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C132-01FA-46EB-8181-3AFB4B55124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2692DC-D771-7D12-1848-A8BC962E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AB7D47-C27A-A2DE-6FC1-ADDCE503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81E4-FEFA-430C-97A5-67BFCE34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3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6E303-1531-6C88-6084-19E01D74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F6A56E-478A-EB76-8201-A38A1000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C132-01FA-46EB-8181-3AFB4B55124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B8C462-C6AA-CF75-E7B1-CDC64F39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D2FE3F-5825-FC15-99FB-99157A18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81E4-FEFA-430C-97A5-67BFCE34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0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94A822-A482-37B5-6123-FEB5A81B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C132-01FA-46EB-8181-3AFB4B55124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9E72CD-E906-324C-650F-6D65A66A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C0911C-AFD8-0F82-5DBF-C672C8A8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81E4-FEFA-430C-97A5-67BFCE34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0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1A82B-8BDB-834C-CC49-42EB8A80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A7491-910C-E33B-5236-56DA343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84F130-B70E-AD45-6929-C1BDFAF66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C43E9A-4989-7FA4-6A75-BFC08C72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C132-01FA-46EB-8181-3AFB4B55124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B9B523-DA91-A800-0B7B-196EB512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EBD228-20AF-AEA8-C621-0263CFF1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81E4-FEFA-430C-97A5-67BFCE34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4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49413-9831-18FE-876F-769EE1358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58565F-281F-F531-B3A1-ECD239449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AE55FE-4563-6B04-0E86-C1D97C967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7698C0-73DB-CD03-7D62-18C474B8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C132-01FA-46EB-8181-3AFB4B55124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43B55C-C0CB-66BA-4346-E0B8518D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FA9BF9-7AB8-F7E0-FDFB-8952CCE9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81E4-FEFA-430C-97A5-67BFCE34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51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DF66C-60B1-5393-7D08-31643810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C69D4F-0F7D-6AF7-DA4F-E91634A83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D5F8D3-03E6-EEB5-8ED0-B15F6945D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BC132-01FA-46EB-8181-3AFB4B551240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7E6D9C-22E8-737D-E33B-D380637A2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44125-1136-D923-47C7-B1169F6B5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81E4-FEFA-430C-97A5-67BFCE345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4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0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2A44A-D037-CA46-2DAA-9E01EE2E3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0355" y="1755341"/>
            <a:ext cx="8531290" cy="1121326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ЕНТ-2023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769CF9-0557-7127-468B-BDB7657B1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520" y="0"/>
            <a:ext cx="1708960" cy="17553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8137BA-39C6-1FF4-D8A2-3A0CC5A48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024" y="2936675"/>
            <a:ext cx="6429321" cy="37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61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dirty="0"/>
              <a:t>ПЕДАГОГИЧЕСКИЕ НАУКИ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604989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2235258" y="1626151"/>
            <a:ext cx="2376264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56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3572" y="1628801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prstClr val="black"/>
                </a:solidFill>
                <a:latin typeface="Calibri"/>
              </a:rPr>
              <a:t>Подготовка учителей </a:t>
            </a:r>
            <a:endParaRPr lang="ru-RU" sz="1200" b="1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kk-KZ" sz="1200" b="1" dirty="0">
                <a:solidFill>
                  <a:prstClr val="black"/>
                </a:solidFill>
                <a:latin typeface="Calibri"/>
              </a:rPr>
              <a:t>географии</a:t>
            </a:r>
            <a:endParaRPr lang="ru-RU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83529" y="1700808"/>
            <a:ext cx="1748275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5841" y="1671192"/>
            <a:ext cx="176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6В01524 Подготовка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учителей </a:t>
            </a:r>
            <a:r>
              <a:rPr lang="kk-KZ" sz="1200" dirty="0">
                <a:solidFill>
                  <a:prstClr val="black"/>
                </a:solidFill>
                <a:latin typeface="Calibri"/>
              </a:rPr>
              <a:t> географии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2243572" y="2207950"/>
            <a:ext cx="2484277" cy="627283"/>
          </a:xfrm>
          <a:prstGeom prst="rightArrowCallout">
            <a:avLst>
              <a:gd name="adj1" fmla="val 24999"/>
              <a:gd name="adj2" fmla="val 29224"/>
              <a:gd name="adj3" fmla="val 71240"/>
              <a:gd name="adj4" fmla="val 718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1886" y="2210600"/>
            <a:ext cx="185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Подготовка учителей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казахского языка и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литературы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55841" y="2300426"/>
            <a:ext cx="1763447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55840" y="2278614"/>
            <a:ext cx="165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6В01717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Казахский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язык и литература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	</a:t>
            </a:r>
          </a:p>
        </p:txBody>
      </p:sp>
      <p:sp>
        <p:nvSpPr>
          <p:cNvPr id="18" name="Выноска со стрелкой вправо 17"/>
          <p:cNvSpPr/>
          <p:nvPr/>
        </p:nvSpPr>
        <p:spPr>
          <a:xfrm>
            <a:off x="2199607" y="2922295"/>
            <a:ext cx="2484278" cy="637408"/>
          </a:xfrm>
          <a:prstGeom prst="rightArrowCallout">
            <a:avLst>
              <a:gd name="adj1" fmla="val 19428"/>
              <a:gd name="adj2" fmla="val 29202"/>
              <a:gd name="adj3" fmla="val 70095"/>
              <a:gd name="adj4" fmla="val 7382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7922" y="2924945"/>
            <a:ext cx="208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Подготовка учителей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русского языка и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литературы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55841" y="2979495"/>
            <a:ext cx="1772513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55840" y="296733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6В01718 Русский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язык и литература</a:t>
            </a:r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2207922" y="3744369"/>
            <a:ext cx="2484278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38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16237" y="3714753"/>
            <a:ext cx="229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Подготовка учителей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иностранного языка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92192" y="3460358"/>
            <a:ext cx="1763848" cy="7543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4239" y="4263480"/>
            <a:ext cx="187478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6В01721 Иностранный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язык: два иностранных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языка</a:t>
            </a:r>
          </a:p>
        </p:txBody>
      </p:sp>
      <p:sp>
        <p:nvSpPr>
          <p:cNvPr id="27" name="Выноска со стрелкой вправо 26"/>
          <p:cNvSpPr/>
          <p:nvPr/>
        </p:nvSpPr>
        <p:spPr>
          <a:xfrm>
            <a:off x="2199608" y="4941168"/>
            <a:ext cx="2661014" cy="648072"/>
          </a:xfrm>
          <a:prstGeom prst="rightArrowCallout">
            <a:avLst>
              <a:gd name="adj1" fmla="val 27694"/>
              <a:gd name="adj2" fmla="val 25312"/>
              <a:gd name="adj3" fmla="val 65260"/>
              <a:gd name="adj4" fmla="val 7739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5561" y="4942910"/>
            <a:ext cx="237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Подготовка специалистов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по социальной педагогике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и самопознанию	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44179" y="5085184"/>
            <a:ext cx="1863541" cy="6167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32935" y="5055568"/>
            <a:ext cx="187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6В01823 Социальная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педагогика и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самопознание</a:t>
            </a:r>
          </a:p>
        </p:txBody>
      </p:sp>
      <p:sp>
        <p:nvSpPr>
          <p:cNvPr id="31" name="Овал 30"/>
          <p:cNvSpPr/>
          <p:nvPr/>
        </p:nvSpPr>
        <p:spPr>
          <a:xfrm>
            <a:off x="1703512" y="1626151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31504" y="171184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prstClr val="black"/>
                </a:solidFill>
                <a:latin typeface="Calibri"/>
              </a:rPr>
              <a:t>B014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703512" y="220486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31504" y="227687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prstClr val="black"/>
                </a:solidFill>
                <a:latin typeface="Calibri"/>
              </a:rPr>
              <a:t>B016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703512" y="292494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31504" y="299695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prstClr val="black"/>
                </a:solidFill>
                <a:latin typeface="Calibri"/>
              </a:rPr>
              <a:t>B017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703512" y="3744369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31504" y="386638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prstClr val="black"/>
                </a:solidFill>
                <a:latin typeface="Calibri"/>
              </a:rPr>
              <a:t>B018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703512" y="508518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31504" y="515719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prstClr val="black"/>
                </a:solidFill>
                <a:latin typeface="Calibri"/>
              </a:rPr>
              <a:t>B019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5841" y="3429001"/>
            <a:ext cx="2968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6В01720 Иностранный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язык: два иностранных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языка (немецкий язык,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французский язык)</a:t>
            </a:r>
          </a:p>
          <a:p>
            <a:pPr latinLnBrk="1"/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Выноска со стрелкой влево 3"/>
          <p:cNvSpPr/>
          <p:nvPr/>
        </p:nvSpPr>
        <p:spPr>
          <a:xfrm>
            <a:off x="6440118" y="1623393"/>
            <a:ext cx="1960138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16385" y="1623393"/>
            <a:ext cx="1875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География</a:t>
            </a: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Всемирная история</a:t>
            </a:r>
          </a:p>
          <a:p>
            <a:pPr marL="171450" indent="-171450" latinLnBrk="1">
              <a:buFont typeface="Wingdings" pitchFamily="2" charset="2"/>
              <a:buChar char="Ø"/>
            </a:pP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Выноска со стрелкой влево 43"/>
          <p:cNvSpPr/>
          <p:nvPr/>
        </p:nvSpPr>
        <p:spPr>
          <a:xfrm>
            <a:off x="6433823" y="2228965"/>
            <a:ext cx="2009322" cy="437565"/>
          </a:xfrm>
          <a:prstGeom prst="leftArrowCallout">
            <a:avLst>
              <a:gd name="adj1" fmla="val 25000"/>
              <a:gd name="adj2" fmla="val 25359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Выноска со стрелкой влево 44"/>
          <p:cNvSpPr/>
          <p:nvPr/>
        </p:nvSpPr>
        <p:spPr>
          <a:xfrm>
            <a:off x="6456040" y="2892429"/>
            <a:ext cx="1960138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Выноска со стрелкой влево 45"/>
          <p:cNvSpPr/>
          <p:nvPr/>
        </p:nvSpPr>
        <p:spPr>
          <a:xfrm>
            <a:off x="6572369" y="3969768"/>
            <a:ext cx="1888130" cy="475619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86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Выноска со стрелкой влево 46"/>
          <p:cNvSpPr/>
          <p:nvPr/>
        </p:nvSpPr>
        <p:spPr>
          <a:xfrm>
            <a:off x="6758667" y="5157193"/>
            <a:ext cx="1397878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0057" y="2204865"/>
            <a:ext cx="1966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Казахский язык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Казахская литература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8489" y="2852937"/>
            <a:ext cx="180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Русский язык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Русская литература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1155" y="4005065"/>
            <a:ext cx="1909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Иностранный язык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Всемирная история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1943" y="5127576"/>
            <a:ext cx="149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Биология</a:t>
            </a: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География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2CFE195-2710-4FAE-939D-5FC6D83B9CEE}"/>
              </a:ext>
            </a:extLst>
          </p:cNvPr>
          <p:cNvSpPr/>
          <p:nvPr/>
        </p:nvSpPr>
        <p:spPr>
          <a:xfrm>
            <a:off x="9597096" y="1632170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07B93F-8842-4C3F-AB0C-BBF3934A26F8}"/>
              </a:ext>
            </a:extLst>
          </p:cNvPr>
          <p:cNvSpPr txBox="1"/>
          <p:nvPr/>
        </p:nvSpPr>
        <p:spPr>
          <a:xfrm>
            <a:off x="9734903" y="1704178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98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B5328B18-ADE4-4088-83A8-62FD0FCB60BC}"/>
              </a:ext>
            </a:extLst>
          </p:cNvPr>
          <p:cNvSpPr/>
          <p:nvPr/>
        </p:nvSpPr>
        <p:spPr>
          <a:xfrm>
            <a:off x="9597096" y="2213642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12A7AA3-1B80-4987-8F30-05445E242489}"/>
              </a:ext>
            </a:extLst>
          </p:cNvPr>
          <p:cNvSpPr txBox="1"/>
          <p:nvPr/>
        </p:nvSpPr>
        <p:spPr>
          <a:xfrm>
            <a:off x="9783227" y="2285650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/1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05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7F222E4-BFE6-4BA2-BEC7-C0A26A1C7816}"/>
              </a:ext>
            </a:extLst>
          </p:cNvPr>
          <p:cNvSpPr/>
          <p:nvPr/>
        </p:nvSpPr>
        <p:spPr>
          <a:xfrm>
            <a:off x="9592747" y="2861714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D9EA2C-D105-4E51-BDAB-C5D505D37F82}"/>
              </a:ext>
            </a:extLst>
          </p:cNvPr>
          <p:cNvSpPr txBox="1"/>
          <p:nvPr/>
        </p:nvSpPr>
        <p:spPr>
          <a:xfrm>
            <a:off x="9762200" y="2933722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93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A39C507F-DC92-4240-803C-9A6DF36235ED}"/>
              </a:ext>
            </a:extLst>
          </p:cNvPr>
          <p:cNvSpPr/>
          <p:nvPr/>
        </p:nvSpPr>
        <p:spPr>
          <a:xfrm>
            <a:off x="9592747" y="3941834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5C14378-BB47-4724-A2E3-86244C507085}"/>
              </a:ext>
            </a:extLst>
          </p:cNvPr>
          <p:cNvSpPr txBox="1"/>
          <p:nvPr/>
        </p:nvSpPr>
        <p:spPr>
          <a:xfrm>
            <a:off x="9762200" y="4013842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120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/112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C4691DA-7141-4563-8E6B-F09EAF990D8C}"/>
              </a:ext>
            </a:extLst>
          </p:cNvPr>
          <p:cNvSpPr/>
          <p:nvPr/>
        </p:nvSpPr>
        <p:spPr>
          <a:xfrm>
            <a:off x="9592747" y="5148027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01A088A-B28D-4D12-B724-AA756F722988}"/>
              </a:ext>
            </a:extLst>
          </p:cNvPr>
          <p:cNvSpPr txBox="1"/>
          <p:nvPr/>
        </p:nvSpPr>
        <p:spPr>
          <a:xfrm>
            <a:off x="9762200" y="5220035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75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E96E1497-0CB3-45B0-A4E1-2D6D4ABE3A53}"/>
              </a:ext>
            </a:extLst>
          </p:cNvPr>
          <p:cNvSpPr/>
          <p:nvPr/>
        </p:nvSpPr>
        <p:spPr>
          <a:xfrm>
            <a:off x="9593803" y="1227947"/>
            <a:ext cx="914020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8F6E254-33C8-422B-9CD1-574912FE1A45}"/>
              </a:ext>
            </a:extLst>
          </p:cNvPr>
          <p:cNvSpPr txBox="1"/>
          <p:nvPr/>
        </p:nvSpPr>
        <p:spPr>
          <a:xfrm>
            <a:off x="9860808" y="1196752"/>
            <a:ext cx="69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</a:p>
        </p:txBody>
      </p:sp>
    </p:spTree>
    <p:extLst>
      <p:ext uri="{BB962C8B-B14F-4D97-AF65-F5344CB8AC3E}">
        <p14:creationId xmlns:p14="http://schemas.microsoft.com/office/powerpoint/2010/main" val="87372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ИСКУССТВО И ГУМАНИТАРНЫЕ НАУКИ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352575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Пятиугольник 72"/>
          <p:cNvSpPr/>
          <p:nvPr/>
        </p:nvSpPr>
        <p:spPr>
          <a:xfrm>
            <a:off x="2351584" y="1267610"/>
            <a:ext cx="303112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Пятиугольник 73"/>
          <p:cNvSpPr/>
          <p:nvPr/>
        </p:nvSpPr>
        <p:spPr>
          <a:xfrm rot="10800000">
            <a:off x="6096000" y="1267610"/>
            <a:ext cx="324036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23592" y="121383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kk-KZ" sz="1400" b="1" dirty="0">
                <a:solidFill>
                  <a:prstClr val="black"/>
                </a:solidFill>
                <a:latin typeface="Calibri"/>
              </a:rPr>
              <a:t>Наименование </a:t>
            </a:r>
            <a:r>
              <a:rPr lang="kk-KZ" sz="1400" b="1">
                <a:solidFill>
                  <a:prstClr val="black"/>
                </a:solidFill>
                <a:latin typeface="Calibri"/>
              </a:rPr>
              <a:t>групп </a:t>
            </a:r>
          </a:p>
          <a:p>
            <a:pPr algn="ctr" latinLnBrk="1"/>
            <a:r>
              <a:rPr lang="kk-KZ" sz="1400" b="1">
                <a:solidFill>
                  <a:prstClr val="black"/>
                </a:solidFill>
                <a:latin typeface="Calibri"/>
              </a:rPr>
              <a:t>образовательных </a:t>
            </a:r>
            <a:r>
              <a:rPr lang="kk-KZ" sz="1400" b="1" dirty="0">
                <a:solidFill>
                  <a:prstClr val="black"/>
                </a:solidFill>
                <a:latin typeface="Calibri"/>
              </a:rPr>
              <a:t>программ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240016" y="119675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kk-KZ" sz="1400" b="1" dirty="0">
                <a:solidFill>
                  <a:prstClr val="black"/>
                </a:solidFill>
                <a:latin typeface="Calibri"/>
              </a:rPr>
              <a:t>Наименование образовательных программ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Выноска со стрелкой вправо 76"/>
          <p:cNvSpPr/>
          <p:nvPr/>
        </p:nvSpPr>
        <p:spPr>
          <a:xfrm>
            <a:off x="2207570" y="2619684"/>
            <a:ext cx="2087052" cy="752630"/>
          </a:xfrm>
          <a:prstGeom prst="rightArrowCallout">
            <a:avLst>
              <a:gd name="adj1" fmla="val 13204"/>
              <a:gd name="adj2" fmla="val 20732"/>
              <a:gd name="adj3" fmla="val 46474"/>
              <a:gd name="adj4" fmla="val 7720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01340" y="2564905"/>
            <a:ext cx="1518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Мода, дизайн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интерьера и 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промышленный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дизайн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4295802" y="2692371"/>
            <a:ext cx="2087051" cy="3843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62586" y="2679304"/>
            <a:ext cx="190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6В02120 Графический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дизайн</a:t>
            </a:r>
          </a:p>
        </p:txBody>
      </p:sp>
      <p:sp>
        <p:nvSpPr>
          <p:cNvPr id="81" name="Выноска со стрелкой вправо 80"/>
          <p:cNvSpPr/>
          <p:nvPr/>
        </p:nvSpPr>
        <p:spPr>
          <a:xfrm>
            <a:off x="2207570" y="2012768"/>
            <a:ext cx="2087052" cy="568301"/>
          </a:xfrm>
          <a:prstGeom prst="rightArrowCallout">
            <a:avLst>
              <a:gd name="adj1" fmla="val 18751"/>
              <a:gd name="adj2" fmla="val 29371"/>
              <a:gd name="adj3" fmla="val 58689"/>
              <a:gd name="adj4" fmla="val 805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08750" y="1988841"/>
            <a:ext cx="208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Аудиовизуальные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средства и медиа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производство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4295802" y="2157242"/>
            <a:ext cx="2087051" cy="3797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23792" y="2204865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6В02122 Издательское дело</a:t>
            </a:r>
          </a:p>
        </p:txBody>
      </p:sp>
      <p:sp>
        <p:nvSpPr>
          <p:cNvPr id="85" name="Выноска со стрелкой вправо 84"/>
          <p:cNvSpPr/>
          <p:nvPr/>
        </p:nvSpPr>
        <p:spPr>
          <a:xfrm>
            <a:off x="2207569" y="3434517"/>
            <a:ext cx="1977832" cy="375792"/>
          </a:xfrm>
          <a:prstGeom prst="rightArrowCallout">
            <a:avLst>
              <a:gd name="adj1" fmla="val 24999"/>
              <a:gd name="adj2" fmla="val 27809"/>
              <a:gd name="adj3" fmla="val 67909"/>
              <a:gd name="adj4" fmla="val 8260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222724" y="3461303"/>
            <a:ext cx="1857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Философия и этика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4295802" y="3513151"/>
            <a:ext cx="2085844" cy="2971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223792" y="353331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6В02201 Философия</a:t>
            </a:r>
            <a:endParaRPr lang="kk-KZ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Выноска со стрелкой вправо 89"/>
          <p:cNvSpPr/>
          <p:nvPr/>
        </p:nvSpPr>
        <p:spPr>
          <a:xfrm>
            <a:off x="2199255" y="4005495"/>
            <a:ext cx="1986147" cy="432048"/>
          </a:xfrm>
          <a:prstGeom prst="rightArrowCallout">
            <a:avLst>
              <a:gd name="adj1" fmla="val 20890"/>
              <a:gd name="adj2" fmla="val 27809"/>
              <a:gd name="adj3" fmla="val 70370"/>
              <a:gd name="adj4" fmla="val 8191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151286" y="4098342"/>
            <a:ext cx="171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Религия и теология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4319522" y="4058143"/>
            <a:ext cx="2062124" cy="3282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295800" y="4077073"/>
            <a:ext cx="2101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>
                <a:solidFill>
                  <a:prstClr val="black"/>
                </a:solidFill>
                <a:latin typeface="Calibri"/>
              </a:rPr>
              <a:t>6В02206</a:t>
            </a:r>
            <a:r>
              <a:rPr lang="en-US" sz="120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200">
                <a:solidFill>
                  <a:prstClr val="black"/>
                </a:solidFill>
                <a:latin typeface="Calibri"/>
              </a:rPr>
              <a:t>Религиоведение</a:t>
            </a:r>
            <a:endParaRPr lang="kk-KZ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Выноска со стрелкой вправо 94"/>
          <p:cNvSpPr/>
          <p:nvPr/>
        </p:nvSpPr>
        <p:spPr>
          <a:xfrm>
            <a:off x="2199255" y="4611991"/>
            <a:ext cx="1994464" cy="432048"/>
          </a:xfrm>
          <a:prstGeom prst="rightArrowCallout">
            <a:avLst>
              <a:gd name="adj1" fmla="val 25000"/>
              <a:gd name="adj2" fmla="val 27809"/>
              <a:gd name="adj3" fmla="val 78589"/>
              <a:gd name="adj4" fmla="val 796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307677" y="4662969"/>
            <a:ext cx="1928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История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295801" y="4705194"/>
            <a:ext cx="2085844" cy="298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95801" y="4725145"/>
            <a:ext cx="2085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6В02203 История</a:t>
            </a:r>
          </a:p>
        </p:txBody>
      </p:sp>
      <p:sp>
        <p:nvSpPr>
          <p:cNvPr id="99" name="Выноска со стрелкой вправо 98"/>
          <p:cNvSpPr/>
          <p:nvPr/>
        </p:nvSpPr>
        <p:spPr>
          <a:xfrm>
            <a:off x="2190939" y="6000768"/>
            <a:ext cx="1994463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76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151286" y="5991672"/>
            <a:ext cx="149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Тюркология и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востоковедение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4287486" y="6078110"/>
            <a:ext cx="2109639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223793" y="6078110"/>
            <a:ext cx="2173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6В02209 Востоковедение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667508" y="2636912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595406" y="270835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B031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1667508" y="2062589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595500" y="213459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B029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1667508" y="3356992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595500" y="345763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B032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1650642" y="3954325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1658734" y="4640026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586726" y="468400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B034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675892" y="6023741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603884" y="610678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B035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Выноска со стрелкой влево 113"/>
          <p:cNvSpPr/>
          <p:nvPr/>
        </p:nvSpPr>
        <p:spPr>
          <a:xfrm>
            <a:off x="6416069" y="2768960"/>
            <a:ext cx="2064509" cy="615571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Выноска со стрелкой влево 114"/>
          <p:cNvSpPr/>
          <p:nvPr/>
        </p:nvSpPr>
        <p:spPr>
          <a:xfrm>
            <a:off x="6416069" y="2143504"/>
            <a:ext cx="2064508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Выноска со стрелкой влево 117"/>
          <p:cNvSpPr/>
          <p:nvPr/>
        </p:nvSpPr>
        <p:spPr>
          <a:xfrm>
            <a:off x="6392348" y="3429001"/>
            <a:ext cx="2088231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Выноска со стрелкой влево 118"/>
          <p:cNvSpPr/>
          <p:nvPr/>
        </p:nvSpPr>
        <p:spPr>
          <a:xfrm>
            <a:off x="6430741" y="4026334"/>
            <a:ext cx="204984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Выноска со стрелкой влево 119"/>
          <p:cNvSpPr/>
          <p:nvPr/>
        </p:nvSpPr>
        <p:spPr>
          <a:xfrm>
            <a:off x="6392348" y="4645878"/>
            <a:ext cx="2096549" cy="500066"/>
          </a:xfrm>
          <a:prstGeom prst="leftArrowCallout">
            <a:avLst>
              <a:gd name="adj1" fmla="val 28699"/>
              <a:gd name="adj2" fmla="val 28698"/>
              <a:gd name="adj3" fmla="val 20184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Выноска со стрелкой влево 120"/>
          <p:cNvSpPr/>
          <p:nvPr/>
        </p:nvSpPr>
        <p:spPr>
          <a:xfrm>
            <a:off x="6392349" y="6078110"/>
            <a:ext cx="2088228" cy="637038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608373" y="342900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Всемирная история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География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649912" y="4693121"/>
            <a:ext cx="193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Всемирная история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География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608373" y="613908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Всемирная история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Иностранный язык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4295801" y="3128999"/>
            <a:ext cx="2085845" cy="3439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3793" y="3068961"/>
            <a:ext cx="215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6В02121 Архитектурный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дизайн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672064" y="2852937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Творческий экзамен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Творческий экзамен</a:t>
            </a:r>
          </a:p>
          <a:p>
            <a:pPr latinLnBrk="1"/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608373" y="213459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Творческий экзамен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Творческий экзамен</a:t>
            </a:r>
          </a:p>
          <a:p>
            <a:pPr latinLnBrk="1"/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497" y="4026334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prstClr val="black"/>
                </a:solidFill>
                <a:latin typeface="Calibri"/>
              </a:rPr>
              <a:t>B033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680381" y="402633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Творческий экзамен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Творческий экзамен</a:t>
            </a:r>
          </a:p>
          <a:p>
            <a:pPr latinLnBrk="1"/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310309" y="5300853"/>
            <a:ext cx="2096549" cy="3970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7418" y="5286185"/>
            <a:ext cx="2944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6В02208 Археология,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этнология и антропология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4295802" y="6438150"/>
            <a:ext cx="2101323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3793" y="6427117"/>
            <a:ext cx="2173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6В02212 Тюркология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174361A-8A1E-4FB7-AE06-A7C9E454449A}"/>
              </a:ext>
            </a:extLst>
          </p:cNvPr>
          <p:cNvSpPr/>
          <p:nvPr/>
        </p:nvSpPr>
        <p:spPr>
          <a:xfrm>
            <a:off x="9645420" y="2123691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2409ACC-C426-4D78-A40A-F767B80BF5D7}"/>
              </a:ext>
            </a:extLst>
          </p:cNvPr>
          <p:cNvSpPr txBox="1"/>
          <p:nvPr/>
        </p:nvSpPr>
        <p:spPr>
          <a:xfrm>
            <a:off x="9814873" y="2195699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D10F7A70-65CD-44CB-ACBE-23BA1C2219B3}"/>
              </a:ext>
            </a:extLst>
          </p:cNvPr>
          <p:cNvSpPr/>
          <p:nvPr/>
        </p:nvSpPr>
        <p:spPr>
          <a:xfrm>
            <a:off x="9645420" y="2780929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1EA2321-1222-4968-A07E-79D12D8CEEFC}"/>
              </a:ext>
            </a:extLst>
          </p:cNvPr>
          <p:cNvSpPr txBox="1"/>
          <p:nvPr/>
        </p:nvSpPr>
        <p:spPr>
          <a:xfrm>
            <a:off x="9814873" y="2852937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D3905159-0177-46A4-A80E-F7A05CB0A1B6}"/>
              </a:ext>
            </a:extLst>
          </p:cNvPr>
          <p:cNvSpPr/>
          <p:nvPr/>
        </p:nvSpPr>
        <p:spPr>
          <a:xfrm>
            <a:off x="9645420" y="3429001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0C45FE8-0B54-4EC4-8BE8-8F081EA06129}"/>
              </a:ext>
            </a:extLst>
          </p:cNvPr>
          <p:cNvSpPr txBox="1"/>
          <p:nvPr/>
        </p:nvSpPr>
        <p:spPr>
          <a:xfrm>
            <a:off x="9814873" y="3501009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85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E75DBBA1-74E4-44AB-9DBD-20F4043D06E8}"/>
              </a:ext>
            </a:extLst>
          </p:cNvPr>
          <p:cNvSpPr/>
          <p:nvPr/>
        </p:nvSpPr>
        <p:spPr>
          <a:xfrm>
            <a:off x="9645420" y="4041938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D13E0E2-C226-4330-BB11-735030A76ECA}"/>
              </a:ext>
            </a:extLst>
          </p:cNvPr>
          <p:cNvSpPr txBox="1"/>
          <p:nvPr/>
        </p:nvSpPr>
        <p:spPr>
          <a:xfrm>
            <a:off x="9814873" y="4113946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120/117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392A9C97-63CB-431F-BB34-D2DE2AB1697D}"/>
              </a:ext>
            </a:extLst>
          </p:cNvPr>
          <p:cNvSpPr/>
          <p:nvPr/>
        </p:nvSpPr>
        <p:spPr>
          <a:xfrm>
            <a:off x="9626085" y="4622649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B572189-864B-473D-9985-FEF31FF57425}"/>
              </a:ext>
            </a:extLst>
          </p:cNvPr>
          <p:cNvSpPr txBox="1"/>
          <p:nvPr/>
        </p:nvSpPr>
        <p:spPr>
          <a:xfrm>
            <a:off x="9897299" y="4734544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96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D5C4BE17-D9A4-4156-A801-D11DF57290A2}"/>
              </a:ext>
            </a:extLst>
          </p:cNvPr>
          <p:cNvSpPr/>
          <p:nvPr/>
        </p:nvSpPr>
        <p:spPr>
          <a:xfrm>
            <a:off x="9645420" y="6093297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7E05F93-4965-4DD6-8889-12AEFCF9E3DC}"/>
              </a:ext>
            </a:extLst>
          </p:cNvPr>
          <p:cNvSpPr txBox="1"/>
          <p:nvPr/>
        </p:nvSpPr>
        <p:spPr>
          <a:xfrm>
            <a:off x="9814873" y="6165305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EEF21BBA-1651-476E-9062-4EF2E0C48C49}"/>
              </a:ext>
            </a:extLst>
          </p:cNvPr>
          <p:cNvSpPr/>
          <p:nvPr/>
        </p:nvSpPr>
        <p:spPr>
          <a:xfrm>
            <a:off x="9643594" y="1732003"/>
            <a:ext cx="914020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3DDE17E-F4C7-4E4D-B370-6E0370BAF3D8}"/>
              </a:ext>
            </a:extLst>
          </p:cNvPr>
          <p:cNvSpPr txBox="1"/>
          <p:nvPr/>
        </p:nvSpPr>
        <p:spPr>
          <a:xfrm>
            <a:off x="9910599" y="1700808"/>
            <a:ext cx="69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</a:p>
        </p:txBody>
      </p:sp>
      <p:sp>
        <p:nvSpPr>
          <p:cNvPr id="10" name="Выноска со стрелкой вправо 94">
            <a:extLst>
              <a:ext uri="{FF2B5EF4-FFF2-40B4-BE49-F238E27FC236}">
                <a16:creationId xmlns:a16="http://schemas.microsoft.com/office/drawing/2014/main" id="{542D5227-4DEE-D8B9-C2FF-C979CD61C19E}"/>
              </a:ext>
            </a:extLst>
          </p:cNvPr>
          <p:cNvSpPr/>
          <p:nvPr/>
        </p:nvSpPr>
        <p:spPr>
          <a:xfrm>
            <a:off x="2225820" y="5265897"/>
            <a:ext cx="1994464" cy="432048"/>
          </a:xfrm>
          <a:prstGeom prst="rightArrowCallout">
            <a:avLst>
              <a:gd name="adj1" fmla="val 25000"/>
              <a:gd name="adj2" fmla="val 27809"/>
              <a:gd name="adj3" fmla="val 78589"/>
              <a:gd name="adj4" fmla="val 796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1C9CEF-3369-F444-063F-97739ECC6843}"/>
              </a:ext>
            </a:extLst>
          </p:cNvPr>
          <p:cNvSpPr txBox="1"/>
          <p:nvPr/>
        </p:nvSpPr>
        <p:spPr>
          <a:xfrm>
            <a:off x="2322226" y="5263171"/>
            <a:ext cx="192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Археология и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этнология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3202284-9C75-4CD8-D7AC-3F24E51F0B29}"/>
              </a:ext>
            </a:extLst>
          </p:cNvPr>
          <p:cNvSpPr/>
          <p:nvPr/>
        </p:nvSpPr>
        <p:spPr>
          <a:xfrm>
            <a:off x="1656127" y="5283375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EA66C8-FF9B-22B9-2B52-DF0455214930}"/>
              </a:ext>
            </a:extLst>
          </p:cNvPr>
          <p:cNvSpPr txBox="1"/>
          <p:nvPr/>
        </p:nvSpPr>
        <p:spPr>
          <a:xfrm>
            <a:off x="1586726" y="536090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B134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Выноска со стрелкой влево 119">
            <a:extLst>
              <a:ext uri="{FF2B5EF4-FFF2-40B4-BE49-F238E27FC236}">
                <a16:creationId xmlns:a16="http://schemas.microsoft.com/office/drawing/2014/main" id="{5F98F3E1-A0BF-B20A-F67B-66C03CD18108}"/>
              </a:ext>
            </a:extLst>
          </p:cNvPr>
          <p:cNvSpPr/>
          <p:nvPr/>
        </p:nvSpPr>
        <p:spPr>
          <a:xfrm>
            <a:off x="6381646" y="5284317"/>
            <a:ext cx="2096549" cy="500066"/>
          </a:xfrm>
          <a:prstGeom prst="leftArrowCallout">
            <a:avLst>
              <a:gd name="adj1" fmla="val 28699"/>
              <a:gd name="adj2" fmla="val 28698"/>
              <a:gd name="adj3" fmla="val 20184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636BB2-F11F-1626-0A5A-8E91289816E1}"/>
              </a:ext>
            </a:extLst>
          </p:cNvPr>
          <p:cNvSpPr txBox="1"/>
          <p:nvPr/>
        </p:nvSpPr>
        <p:spPr>
          <a:xfrm>
            <a:off x="6683486" y="5307741"/>
            <a:ext cx="193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Всемирная история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География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AA63DA3-5EF3-055C-7CA4-5B36D472D52A}"/>
              </a:ext>
            </a:extLst>
          </p:cNvPr>
          <p:cNvSpPr/>
          <p:nvPr/>
        </p:nvSpPr>
        <p:spPr>
          <a:xfrm>
            <a:off x="9642538" y="5263171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47269F-FDAB-80B8-31A0-EAD9B8DBD7F8}"/>
              </a:ext>
            </a:extLst>
          </p:cNvPr>
          <p:cNvSpPr txBox="1"/>
          <p:nvPr/>
        </p:nvSpPr>
        <p:spPr>
          <a:xfrm>
            <a:off x="9931607" y="5329678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8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ИСКУССТВО И ГУМАНИТАРНЫЕ НАУКИ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604989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2307266" y="1643050"/>
            <a:ext cx="1628495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481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3572" y="1628801"/>
            <a:ext cx="147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prstClr val="black"/>
                </a:solidFill>
                <a:latin typeface="Calibri"/>
              </a:rPr>
              <a:t>Переводческое </a:t>
            </a:r>
          </a:p>
          <a:p>
            <a:pPr latinLnBrk="1"/>
            <a:r>
              <a:rPr lang="kk-KZ" sz="1200" b="1" dirty="0">
                <a:solidFill>
                  <a:prstClr val="black"/>
                </a:solidFill>
                <a:latin typeface="Calibri"/>
              </a:rPr>
              <a:t>дело</a:t>
            </a:r>
            <a:endParaRPr lang="ru-RU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30531" y="1643608"/>
            <a:ext cx="256952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4659" y="170367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6В02310 Иностранная филология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23691" y="2171218"/>
            <a:ext cx="2576367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3690" y="213285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6В02311 Иностранная филология: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китайский язык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23691" y="2706271"/>
            <a:ext cx="2576367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23690" y="2708921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6В02312 Иностранная филология: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турецкий язык</a:t>
            </a:r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2171824" y="4429132"/>
            <a:ext cx="1763937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52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80139" y="4501141"/>
            <a:ext cx="3016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Филология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35761" y="4448146"/>
            <a:ext cx="2664297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6В02305 Казахская филология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51684" y="4857761"/>
            <a:ext cx="2648374" cy="3573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40440" y="479715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6В02306 Филология: русская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филология</a:t>
            </a:r>
          </a:p>
        </p:txBody>
      </p:sp>
      <p:sp>
        <p:nvSpPr>
          <p:cNvPr id="31" name="Овал 30"/>
          <p:cNvSpPr/>
          <p:nvPr/>
        </p:nvSpPr>
        <p:spPr>
          <a:xfrm>
            <a:off x="1703512" y="1643050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31504" y="172874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prstClr val="black"/>
                </a:solidFill>
                <a:latin typeface="Calibri"/>
              </a:rPr>
              <a:t>B036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667414" y="4429132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95406" y="451217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prstClr val="black"/>
                </a:solidFill>
                <a:latin typeface="Calibri"/>
              </a:rPr>
              <a:t>B037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Выноска со стрелкой влево 43"/>
          <p:cNvSpPr/>
          <p:nvPr/>
        </p:nvSpPr>
        <p:spPr>
          <a:xfrm>
            <a:off x="6664255" y="2420889"/>
            <a:ext cx="1979712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Выноска со стрелкой влево 46"/>
          <p:cNvSpPr/>
          <p:nvPr/>
        </p:nvSpPr>
        <p:spPr>
          <a:xfrm>
            <a:off x="6675497" y="4357695"/>
            <a:ext cx="1979712" cy="839996"/>
          </a:xfrm>
          <a:prstGeom prst="leftArrowCallout">
            <a:avLst>
              <a:gd name="adj1" fmla="val 14431"/>
              <a:gd name="adj2" fmla="val 16017"/>
              <a:gd name="adj3" fmla="val 21829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4600" y="2420889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Иностранный язык</a:t>
            </a: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Всемирная история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49214" y="4357695"/>
            <a:ext cx="1847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Казахский/ Русский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 язык</a:t>
            </a: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Казахская /Русская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литература</a:t>
            </a:r>
          </a:p>
          <a:p>
            <a:pPr latinLnBrk="1"/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023692" y="3212976"/>
            <a:ext cx="257636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3690" y="329601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6В02307 Переводческое дело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3C95D54-AE30-42C7-B253-AC6B442F3B89}"/>
              </a:ext>
            </a:extLst>
          </p:cNvPr>
          <p:cNvSpPr/>
          <p:nvPr/>
        </p:nvSpPr>
        <p:spPr>
          <a:xfrm>
            <a:off x="9736763" y="2420889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DA325D-3C73-4636-B18A-821AFCC95B4B}"/>
              </a:ext>
            </a:extLst>
          </p:cNvPr>
          <p:cNvSpPr txBox="1"/>
          <p:nvPr/>
        </p:nvSpPr>
        <p:spPr>
          <a:xfrm>
            <a:off x="9906216" y="2492897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38FFCBB-0EDB-4EA8-8DB2-FED28C29513F}"/>
              </a:ext>
            </a:extLst>
          </p:cNvPr>
          <p:cNvSpPr/>
          <p:nvPr/>
        </p:nvSpPr>
        <p:spPr>
          <a:xfrm>
            <a:off x="9736763" y="4365105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1850EC-E6BA-4DF9-814B-A2459D15BC70}"/>
              </a:ext>
            </a:extLst>
          </p:cNvPr>
          <p:cNvSpPr txBox="1"/>
          <p:nvPr/>
        </p:nvSpPr>
        <p:spPr>
          <a:xfrm>
            <a:off x="9906216" y="4437113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30A20F3-2439-4577-A9DA-32B1DE215320}"/>
              </a:ext>
            </a:extLst>
          </p:cNvPr>
          <p:cNvSpPr/>
          <p:nvPr/>
        </p:nvSpPr>
        <p:spPr>
          <a:xfrm>
            <a:off x="9732573" y="2010743"/>
            <a:ext cx="827924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87473B-7A91-409E-A8B7-42625B1629AF}"/>
              </a:ext>
            </a:extLst>
          </p:cNvPr>
          <p:cNvSpPr txBox="1"/>
          <p:nvPr/>
        </p:nvSpPr>
        <p:spPr>
          <a:xfrm>
            <a:off x="9932816" y="1979548"/>
            <a:ext cx="69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</a:p>
        </p:txBody>
      </p:sp>
    </p:spTree>
    <p:extLst>
      <p:ext uri="{BB962C8B-B14F-4D97-AF65-F5344CB8AC3E}">
        <p14:creationId xmlns:p14="http://schemas.microsoft.com/office/powerpoint/2010/main" val="649309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СОЦИАЛЬНЫЕ НАУКИ, ЖУРНАЛИСТИКА </a:t>
            </a:r>
            <a:br>
              <a:rPr lang="ru-RU" sz="2800" dirty="0"/>
            </a:br>
            <a:r>
              <a:rPr lang="ru-RU" sz="2800" dirty="0"/>
              <a:t>И ИНФОРМАЦИЯ</a:t>
            </a:r>
          </a:p>
        </p:txBody>
      </p:sp>
      <p:sp>
        <p:nvSpPr>
          <p:cNvPr id="55" name="Пятиугольник 54"/>
          <p:cNvSpPr/>
          <p:nvPr/>
        </p:nvSpPr>
        <p:spPr>
          <a:xfrm>
            <a:off x="2351584" y="1159354"/>
            <a:ext cx="303112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Пятиугольник 55"/>
          <p:cNvSpPr/>
          <p:nvPr/>
        </p:nvSpPr>
        <p:spPr>
          <a:xfrm rot="10800000">
            <a:off x="6096000" y="1159354"/>
            <a:ext cx="324036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3592" y="110558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kk-KZ" sz="1400" b="1" dirty="0">
                <a:solidFill>
                  <a:prstClr val="black"/>
                </a:solidFill>
                <a:latin typeface="Calibri"/>
              </a:rPr>
              <a:t>Наименование </a:t>
            </a:r>
            <a:r>
              <a:rPr lang="kk-KZ" sz="1400" b="1">
                <a:solidFill>
                  <a:prstClr val="black"/>
                </a:solidFill>
                <a:latin typeface="Calibri"/>
              </a:rPr>
              <a:t>групп </a:t>
            </a:r>
          </a:p>
          <a:p>
            <a:pPr algn="ctr" latinLnBrk="1"/>
            <a:r>
              <a:rPr lang="kk-KZ" sz="1400" b="1">
                <a:solidFill>
                  <a:prstClr val="black"/>
                </a:solidFill>
                <a:latin typeface="Calibri"/>
              </a:rPr>
              <a:t>образовательных </a:t>
            </a:r>
            <a:r>
              <a:rPr lang="kk-KZ" sz="1400" b="1" dirty="0">
                <a:solidFill>
                  <a:prstClr val="black"/>
                </a:solidFill>
                <a:latin typeface="Calibri"/>
              </a:rPr>
              <a:t>программ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40016" y="108849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kk-KZ" sz="1400" b="1" dirty="0">
                <a:solidFill>
                  <a:prstClr val="black"/>
                </a:solidFill>
                <a:latin typeface="Calibri"/>
              </a:rPr>
              <a:t>Наименование образовательных программ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Выноска со стрелкой вправо 58"/>
          <p:cNvSpPr/>
          <p:nvPr/>
        </p:nvSpPr>
        <p:spPr>
          <a:xfrm>
            <a:off x="2207570" y="1962466"/>
            <a:ext cx="2088231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60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57070" y="2011030"/>
            <a:ext cx="1202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Социология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295801" y="2051187"/>
            <a:ext cx="197783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81550" y="2081965"/>
            <a:ext cx="1742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6В03101 Социология</a:t>
            </a:r>
          </a:p>
        </p:txBody>
      </p:sp>
      <p:sp>
        <p:nvSpPr>
          <p:cNvPr id="63" name="Выноска со стрелкой вправо 62"/>
          <p:cNvSpPr/>
          <p:nvPr/>
        </p:nvSpPr>
        <p:spPr>
          <a:xfrm>
            <a:off x="2207569" y="2610538"/>
            <a:ext cx="2088232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60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38349" y="2644716"/>
            <a:ext cx="2958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 err="1">
                <a:solidFill>
                  <a:prstClr val="black"/>
                </a:solidFill>
                <a:latin typeface="Calibri"/>
              </a:rPr>
              <a:t>Культурология</a:t>
            </a:r>
            <a:endParaRPr lang="ru-RU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295801" y="2662800"/>
            <a:ext cx="1977832" cy="3797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23792" y="2723197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6В03104 Культурология</a:t>
            </a:r>
          </a:p>
        </p:txBody>
      </p:sp>
      <p:sp>
        <p:nvSpPr>
          <p:cNvPr id="67" name="Выноска со стрелкой вправо 66"/>
          <p:cNvSpPr/>
          <p:nvPr/>
        </p:nvSpPr>
        <p:spPr>
          <a:xfrm>
            <a:off x="2207570" y="3211266"/>
            <a:ext cx="2088231" cy="375792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690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43876" y="3238052"/>
            <a:ext cx="3016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alibri"/>
              </a:rPr>
              <a:t>Политология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295801" y="3289900"/>
            <a:ext cx="1977832" cy="2971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23792" y="3310060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6В03106 Политология</a:t>
            </a:r>
          </a:p>
        </p:txBody>
      </p:sp>
      <p:sp>
        <p:nvSpPr>
          <p:cNvPr id="71" name="Выноска со стрелкой вправо 70"/>
          <p:cNvSpPr/>
          <p:nvPr/>
        </p:nvSpPr>
        <p:spPr>
          <a:xfrm>
            <a:off x="2199254" y="3765922"/>
            <a:ext cx="2096546" cy="558807"/>
          </a:xfrm>
          <a:prstGeom prst="rightArrowCallout">
            <a:avLst>
              <a:gd name="adj1" fmla="val 25000"/>
              <a:gd name="adj2" fmla="val 27809"/>
              <a:gd name="adj3" fmla="val 58212"/>
              <a:gd name="adj4" fmla="val 768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35561" y="371703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Международные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отношения и 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дипломатия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4319522" y="3786190"/>
            <a:ext cx="1954112" cy="3282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4982" y="3717033"/>
            <a:ext cx="311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6В03102 Международные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отношения</a:t>
            </a:r>
          </a:p>
        </p:txBody>
      </p:sp>
      <p:sp>
        <p:nvSpPr>
          <p:cNvPr id="75" name="Выноска со стрелкой вправо 74"/>
          <p:cNvSpPr/>
          <p:nvPr/>
        </p:nvSpPr>
        <p:spPr>
          <a:xfrm>
            <a:off x="2199254" y="4550009"/>
            <a:ext cx="2096546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74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35561" y="463305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alibri"/>
              </a:rPr>
              <a:t>Психология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295801" y="4185858"/>
            <a:ext cx="1977833" cy="298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23792" y="4185859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6В03105 Регионоведение</a:t>
            </a:r>
          </a:p>
        </p:txBody>
      </p:sp>
      <p:sp>
        <p:nvSpPr>
          <p:cNvPr id="79" name="Выноска со стрелкой вправо 78"/>
          <p:cNvSpPr/>
          <p:nvPr/>
        </p:nvSpPr>
        <p:spPr>
          <a:xfrm>
            <a:off x="2190939" y="5218370"/>
            <a:ext cx="2104862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796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135561" y="521837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alibri"/>
              </a:rPr>
              <a:t>Журналистика и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Репортерское дело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295466" y="5489663"/>
            <a:ext cx="1969853" cy="3727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310380" y="5445202"/>
            <a:ext cx="2649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6В03205 Менеджмент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цифровых медиа</a:t>
            </a:r>
          </a:p>
        </p:txBody>
      </p:sp>
      <p:sp>
        <p:nvSpPr>
          <p:cNvPr id="83" name="Овал 82"/>
          <p:cNvSpPr/>
          <p:nvPr/>
        </p:nvSpPr>
        <p:spPr>
          <a:xfrm>
            <a:off x="1667508" y="1928802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95500" y="200081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B038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1667508" y="2568147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595500" y="264015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B039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1667508" y="3133741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595500" y="323438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B040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1650642" y="3714752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1658734" y="457804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595406" y="460504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B041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1675892" y="5214950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631504" y="530120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B042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Выноска со стрелкой влево 93"/>
          <p:cNvSpPr/>
          <p:nvPr/>
        </p:nvSpPr>
        <p:spPr>
          <a:xfrm>
            <a:off x="6353414" y="2001773"/>
            <a:ext cx="1977832" cy="428629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Выноска со стрелкой влево 94"/>
          <p:cNvSpPr/>
          <p:nvPr/>
        </p:nvSpPr>
        <p:spPr>
          <a:xfrm>
            <a:off x="6353414" y="2649062"/>
            <a:ext cx="1977832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Выноска со стрелкой влево 95"/>
          <p:cNvSpPr/>
          <p:nvPr/>
        </p:nvSpPr>
        <p:spPr>
          <a:xfrm>
            <a:off x="6329693" y="3205750"/>
            <a:ext cx="1977832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Выноска со стрелкой влево 96"/>
          <p:cNvSpPr/>
          <p:nvPr/>
        </p:nvSpPr>
        <p:spPr>
          <a:xfrm>
            <a:off x="6368086" y="3925936"/>
            <a:ext cx="1944202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Выноска со стрелкой влево 97"/>
          <p:cNvSpPr/>
          <p:nvPr/>
        </p:nvSpPr>
        <p:spPr>
          <a:xfrm>
            <a:off x="6312025" y="4533607"/>
            <a:ext cx="1990911" cy="428629"/>
          </a:xfrm>
          <a:prstGeom prst="leftArrowCallout">
            <a:avLst>
              <a:gd name="adj1" fmla="val 28699"/>
              <a:gd name="adj2" fmla="val 28698"/>
              <a:gd name="adj3" fmla="val 20184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Выноска со стрелкой влево 98"/>
          <p:cNvSpPr/>
          <p:nvPr/>
        </p:nvSpPr>
        <p:spPr>
          <a:xfrm>
            <a:off x="6329694" y="5513813"/>
            <a:ext cx="1977832" cy="637038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526338" y="558525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Творческий экзамен 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Творческий экзамен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617726" y="196873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География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545718" y="264189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Всемирная история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Иностранный язык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595407" y="3786761"/>
            <a:ext cx="576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В140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295801" y="4578044"/>
            <a:ext cx="1977833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303781" y="5085185"/>
            <a:ext cx="1969853" cy="3182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277560" y="4646836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6В03103 Психология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310170" y="5093939"/>
            <a:ext cx="1963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6В03204 Журналистика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4303782" y="5906867"/>
            <a:ext cx="1969852" cy="3805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336090" y="5877250"/>
            <a:ext cx="226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6В03214 Связь с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общественностью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597776" y="390010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Всемирная история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Иностранный язык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582956" y="317271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Всемирная история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Иностранный язык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597776" y="450057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Биология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География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4311191" y="6323157"/>
            <a:ext cx="1962443" cy="4088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336090" y="6299632"/>
            <a:ext cx="226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6В03206</a:t>
            </a:r>
            <a:r>
              <a:rPr lang="kk-KZ" sz="1200" dirty="0">
                <a:solidFill>
                  <a:prstClr val="black"/>
                </a:solidFill>
                <a:latin typeface="Calibri"/>
              </a:rPr>
              <a:t> Спортивная </a:t>
            </a:r>
          </a:p>
          <a:p>
            <a:pPr latinLnBrk="1"/>
            <a:r>
              <a:rPr lang="kk-KZ" sz="1200" dirty="0">
                <a:solidFill>
                  <a:prstClr val="black"/>
                </a:solidFill>
                <a:latin typeface="Calibri"/>
              </a:rPr>
              <a:t>журналистика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Стрелка вниз 118"/>
          <p:cNvSpPr/>
          <p:nvPr/>
        </p:nvSpPr>
        <p:spPr>
          <a:xfrm>
            <a:off x="5352575" y="1083416"/>
            <a:ext cx="720080" cy="36631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77DA0081-4D73-48EF-B536-68694A647A29}"/>
              </a:ext>
            </a:extLst>
          </p:cNvPr>
          <p:cNvSpPr/>
          <p:nvPr/>
        </p:nvSpPr>
        <p:spPr>
          <a:xfrm>
            <a:off x="9436965" y="2025714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0EF13A1-B163-479B-A7A3-C268C6C5188D}"/>
              </a:ext>
            </a:extLst>
          </p:cNvPr>
          <p:cNvSpPr txBox="1"/>
          <p:nvPr/>
        </p:nvSpPr>
        <p:spPr>
          <a:xfrm>
            <a:off x="9606418" y="2097722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101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BB7044C9-4EE6-4400-9399-06897D630710}"/>
              </a:ext>
            </a:extLst>
          </p:cNvPr>
          <p:cNvSpPr/>
          <p:nvPr/>
        </p:nvSpPr>
        <p:spPr>
          <a:xfrm>
            <a:off x="9448731" y="2636913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DF4B64D-76CB-4848-91B5-4BD6C778C60B}"/>
              </a:ext>
            </a:extLst>
          </p:cNvPr>
          <p:cNvSpPr txBox="1"/>
          <p:nvPr/>
        </p:nvSpPr>
        <p:spPr>
          <a:xfrm>
            <a:off x="9618184" y="2708921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08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28C3B28E-3D04-43E6-A8C0-C1D1626B4824}"/>
              </a:ext>
            </a:extLst>
          </p:cNvPr>
          <p:cNvSpPr/>
          <p:nvPr/>
        </p:nvSpPr>
        <p:spPr>
          <a:xfrm>
            <a:off x="9448731" y="3212977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544F208-CE1E-4D5F-A563-E7D83FB2B97B}"/>
              </a:ext>
            </a:extLst>
          </p:cNvPr>
          <p:cNvSpPr txBox="1"/>
          <p:nvPr/>
        </p:nvSpPr>
        <p:spPr>
          <a:xfrm>
            <a:off x="9618184" y="3284985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68A2C990-F682-4771-87FC-4C0E7420BCD0}"/>
              </a:ext>
            </a:extLst>
          </p:cNvPr>
          <p:cNvSpPr/>
          <p:nvPr/>
        </p:nvSpPr>
        <p:spPr>
          <a:xfrm>
            <a:off x="9448731" y="3933057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BCFC46D-691D-450B-AB3E-E526FEB3F1F1}"/>
              </a:ext>
            </a:extLst>
          </p:cNvPr>
          <p:cNvSpPr txBox="1"/>
          <p:nvPr/>
        </p:nvSpPr>
        <p:spPr>
          <a:xfrm>
            <a:off x="9604254" y="4013842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DAA39B9E-475C-4F08-B4CE-8FAF8DFFB325}"/>
              </a:ext>
            </a:extLst>
          </p:cNvPr>
          <p:cNvSpPr/>
          <p:nvPr/>
        </p:nvSpPr>
        <p:spPr>
          <a:xfrm>
            <a:off x="9448731" y="4517898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44E64D5-C8B4-43E2-A5A5-68DBBB1DE6B5}"/>
              </a:ext>
            </a:extLst>
          </p:cNvPr>
          <p:cNvSpPr txBox="1"/>
          <p:nvPr/>
        </p:nvSpPr>
        <p:spPr>
          <a:xfrm>
            <a:off x="9618184" y="4589906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90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A585A530-000A-430F-8796-EC808C59674A}"/>
              </a:ext>
            </a:extLst>
          </p:cNvPr>
          <p:cNvSpPr/>
          <p:nvPr/>
        </p:nvSpPr>
        <p:spPr>
          <a:xfrm>
            <a:off x="9448731" y="5517233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A106E6C0-41A9-48E5-AEBA-16AA7A811519}"/>
              </a:ext>
            </a:extLst>
          </p:cNvPr>
          <p:cNvSpPr txBox="1"/>
          <p:nvPr/>
        </p:nvSpPr>
        <p:spPr>
          <a:xfrm>
            <a:off x="9480377" y="5589241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/120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C0F5DD4E-5522-4EAB-87E4-DA0D0FC6BEDE}"/>
              </a:ext>
            </a:extLst>
          </p:cNvPr>
          <p:cNvSpPr/>
          <p:nvPr/>
        </p:nvSpPr>
        <p:spPr>
          <a:xfrm>
            <a:off x="9421204" y="1634026"/>
            <a:ext cx="827924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D7FB5F2-8823-47CB-897B-A87EEE96951E}"/>
              </a:ext>
            </a:extLst>
          </p:cNvPr>
          <p:cNvSpPr txBox="1"/>
          <p:nvPr/>
        </p:nvSpPr>
        <p:spPr>
          <a:xfrm>
            <a:off x="9621447" y="1602831"/>
            <a:ext cx="69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</a:p>
        </p:txBody>
      </p:sp>
    </p:spTree>
    <p:extLst>
      <p:ext uri="{BB962C8B-B14F-4D97-AF65-F5344CB8AC3E}">
        <p14:creationId xmlns:p14="http://schemas.microsoft.com/office/powerpoint/2010/main" val="1532271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БИЗНЕС, УПРАВЛЕНИЕ И ПРАВО</a:t>
            </a: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2235258" y="2204864"/>
            <a:ext cx="1988535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429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3572" y="2204865"/>
            <a:ext cx="149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Менеджмент и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управление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25504" y="2285992"/>
            <a:ext cx="2806601" cy="2593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1784" y="2285993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6В041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01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Менеджмент</a:t>
            </a:r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2207922" y="4874860"/>
            <a:ext cx="2015871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655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9714" y="4869161"/>
            <a:ext cx="1700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Аудит и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налогообложение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23792" y="4730274"/>
            <a:ext cx="2815152" cy="2859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23792" y="4739028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6В041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04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Учет и аудит</a:t>
            </a:r>
          </a:p>
        </p:txBody>
      </p:sp>
      <p:sp>
        <p:nvSpPr>
          <p:cNvPr id="31" name="Овал 30"/>
          <p:cNvSpPr/>
          <p:nvPr/>
        </p:nvSpPr>
        <p:spPr>
          <a:xfrm>
            <a:off x="1703512" y="220486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31504" y="228790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B044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703512" y="4869160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31504" y="491711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B045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Выноска со стрелкой влево 43"/>
          <p:cNvSpPr/>
          <p:nvPr/>
        </p:nvSpPr>
        <p:spPr>
          <a:xfrm>
            <a:off x="7105821" y="3538840"/>
            <a:ext cx="143845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Выноска со стрелкой влево 46"/>
          <p:cNvSpPr/>
          <p:nvPr/>
        </p:nvSpPr>
        <p:spPr>
          <a:xfrm>
            <a:off x="7104112" y="4739028"/>
            <a:ext cx="1368152" cy="57150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1131" y="3500439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География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20135" y="4764298"/>
            <a:ext cx="184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География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225504" y="3139828"/>
            <a:ext cx="2806601" cy="2891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2304" y="3152002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6В04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102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Экономика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2351584" y="1245042"/>
            <a:ext cx="303112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Пятиугольник 27"/>
          <p:cNvSpPr/>
          <p:nvPr/>
        </p:nvSpPr>
        <p:spPr>
          <a:xfrm rot="10800000">
            <a:off x="6096000" y="1245042"/>
            <a:ext cx="324036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3592" y="119126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kk-KZ" sz="1400" b="1" dirty="0">
                <a:solidFill>
                  <a:prstClr val="black"/>
                </a:solidFill>
                <a:latin typeface="Calibri"/>
              </a:rPr>
              <a:t>Наименование </a:t>
            </a:r>
            <a:r>
              <a:rPr lang="kk-KZ" sz="1400" b="1">
                <a:solidFill>
                  <a:prstClr val="black"/>
                </a:solidFill>
                <a:latin typeface="Calibri"/>
              </a:rPr>
              <a:t>групп </a:t>
            </a:r>
          </a:p>
          <a:p>
            <a:pPr algn="ctr" latinLnBrk="1"/>
            <a:r>
              <a:rPr lang="kk-KZ" sz="1400" b="1">
                <a:solidFill>
                  <a:prstClr val="black"/>
                </a:solidFill>
                <a:latin typeface="Calibri"/>
              </a:rPr>
              <a:t>образовательных </a:t>
            </a:r>
            <a:r>
              <a:rPr lang="kk-KZ" sz="1400" b="1" dirty="0">
                <a:solidFill>
                  <a:prstClr val="black"/>
                </a:solidFill>
                <a:latin typeface="Calibri"/>
              </a:rPr>
              <a:t>программ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0016" y="117418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kk-KZ" sz="1400" b="1" dirty="0">
                <a:solidFill>
                  <a:prstClr val="black"/>
                </a:solidFill>
                <a:latin typeface="Calibri"/>
              </a:rPr>
              <a:t>Наименование образовательных программ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5352575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32344" y="3497018"/>
            <a:ext cx="2806601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79145" y="3509192"/>
            <a:ext cx="299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6В04105 Экономика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предпринимательства и бизнеса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25504" y="4000504"/>
            <a:ext cx="2806601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72304" y="4009258"/>
            <a:ext cx="286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6В04103 Государственное и местное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управление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224522" y="2634407"/>
            <a:ext cx="2807583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96401" y="2604791"/>
            <a:ext cx="298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6В04112 Управление человеческими ресурсами 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223792" y="5087464"/>
            <a:ext cx="2815152" cy="285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23792" y="5096218"/>
            <a:ext cx="2815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6В04121 Государственный аудит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5E7D913D-F799-409F-863F-5AB0F8DAC514}"/>
              </a:ext>
            </a:extLst>
          </p:cNvPr>
          <p:cNvSpPr/>
          <p:nvPr/>
        </p:nvSpPr>
        <p:spPr>
          <a:xfrm>
            <a:off x="9570100" y="3543110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AC998B-A9EF-4C96-B6CC-887AB3CCFDDE}"/>
              </a:ext>
            </a:extLst>
          </p:cNvPr>
          <p:cNvSpPr txBox="1"/>
          <p:nvPr/>
        </p:nvSpPr>
        <p:spPr>
          <a:xfrm>
            <a:off x="9671351" y="3652068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120/107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C5541E7-9CB7-445C-907B-E4F89C30DAAD}"/>
              </a:ext>
            </a:extLst>
          </p:cNvPr>
          <p:cNvSpPr/>
          <p:nvPr/>
        </p:nvSpPr>
        <p:spPr>
          <a:xfrm>
            <a:off x="9580981" y="4733922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78115A5-03AF-4488-82FE-3FC94856D5A3}"/>
              </a:ext>
            </a:extLst>
          </p:cNvPr>
          <p:cNvSpPr txBox="1"/>
          <p:nvPr/>
        </p:nvSpPr>
        <p:spPr>
          <a:xfrm>
            <a:off x="9624393" y="4805930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/1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06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9E5DFF6F-AAB4-4711-BC29-DC1FB10F67C5}"/>
              </a:ext>
            </a:extLst>
          </p:cNvPr>
          <p:cNvSpPr/>
          <p:nvPr/>
        </p:nvSpPr>
        <p:spPr>
          <a:xfrm>
            <a:off x="9565220" y="3162871"/>
            <a:ext cx="827924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484195-C804-494C-A806-72EC6AEE3605}"/>
              </a:ext>
            </a:extLst>
          </p:cNvPr>
          <p:cNvSpPr txBox="1"/>
          <p:nvPr/>
        </p:nvSpPr>
        <p:spPr>
          <a:xfrm>
            <a:off x="9765463" y="3131676"/>
            <a:ext cx="69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</a:p>
        </p:txBody>
      </p:sp>
    </p:spTree>
    <p:extLst>
      <p:ext uri="{BB962C8B-B14F-4D97-AF65-F5344CB8AC3E}">
        <p14:creationId xmlns:p14="http://schemas.microsoft.com/office/powerpoint/2010/main" val="4009891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3844944" y="5500702"/>
            <a:ext cx="2683105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БИЗНЕС, УПРАВЛЕНИЕ И ПРАВО</a:t>
            </a: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235258" y="1847674"/>
            <a:ext cx="2816094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8401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2724" y="1824328"/>
            <a:ext cx="250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Финансы, экономика, 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банковское и страховое дело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87888" y="1824328"/>
            <a:ext cx="1714514" cy="524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369" y="194042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6В04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114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Финансы</a:t>
            </a:r>
          </a:p>
          <a:p>
            <a:pPr latinLnBrk="1"/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2214408" y="3506138"/>
            <a:ext cx="1517298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6006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5600" y="3572447"/>
            <a:ext cx="3016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Право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2662" y="550070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6В04202 Международное право</a:t>
            </a:r>
          </a:p>
        </p:txBody>
      </p:sp>
      <p:sp>
        <p:nvSpPr>
          <p:cNvPr id="18" name="Овал 17"/>
          <p:cNvSpPr/>
          <p:nvPr/>
        </p:nvSpPr>
        <p:spPr>
          <a:xfrm>
            <a:off x="1703512" y="184767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1504" y="192880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B046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709999" y="3500438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66844" y="357187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B049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Выноска со стрелкой влево 21"/>
          <p:cNvSpPr/>
          <p:nvPr/>
        </p:nvSpPr>
        <p:spPr>
          <a:xfrm>
            <a:off x="6528049" y="4433876"/>
            <a:ext cx="2048705" cy="723317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44072" y="4551512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Всемирная история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kk-KZ" sz="1200" dirty="0">
                <a:solidFill>
                  <a:prstClr val="black"/>
                </a:solidFill>
                <a:latin typeface="Calibri"/>
              </a:rPr>
              <a:t>Основы права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51784" y="3497018"/>
            <a:ext cx="2676265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98584" y="3509192"/>
            <a:ext cx="280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6В0420</a:t>
            </a:r>
            <a:r>
              <a:rPr lang="kk-KZ" sz="1200" dirty="0">
                <a:solidFill>
                  <a:prstClr val="black"/>
                </a:solidFill>
                <a:latin typeface="Calibri"/>
              </a:rPr>
              <a:t>7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Гражданское право и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гражданский процесс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844944" y="4000504"/>
            <a:ext cx="2683105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91744" y="4009258"/>
            <a:ext cx="3221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6В0420</a:t>
            </a:r>
            <a:r>
              <a:rPr lang="kk-KZ" sz="1200" dirty="0">
                <a:solidFill>
                  <a:prstClr val="black"/>
                </a:solidFill>
                <a:latin typeface="Calibri"/>
              </a:rPr>
              <a:t>1 Юриспруденция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44944" y="4429132"/>
            <a:ext cx="2683105" cy="2891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6823" y="4441306"/>
            <a:ext cx="2711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6В04203 Право и государство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844945" y="4854340"/>
            <a:ext cx="2683104" cy="5749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6824" y="4824724"/>
            <a:ext cx="302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6В04204 Судебно-прокурорская и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следственно –криминалистическая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деятельность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1604989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Выноска со стрелкой влево 37"/>
          <p:cNvSpPr/>
          <p:nvPr/>
        </p:nvSpPr>
        <p:spPr>
          <a:xfrm>
            <a:off x="6816081" y="1911316"/>
            <a:ext cx="1591017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32104" y="1887216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География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76B0A25-2CC1-4A11-A8FC-0AACE5A2E121}"/>
              </a:ext>
            </a:extLst>
          </p:cNvPr>
          <p:cNvSpPr/>
          <p:nvPr/>
        </p:nvSpPr>
        <p:spPr>
          <a:xfrm>
            <a:off x="9570100" y="1916833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7CF9A19-C9A8-4762-8EF6-C917A987F6D3}"/>
              </a:ext>
            </a:extLst>
          </p:cNvPr>
          <p:cNvSpPr txBox="1"/>
          <p:nvPr/>
        </p:nvSpPr>
        <p:spPr>
          <a:xfrm>
            <a:off x="9762200" y="1988841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A324718-F500-4FD4-BB8D-581AFA27A7CE}"/>
              </a:ext>
            </a:extLst>
          </p:cNvPr>
          <p:cNvSpPr/>
          <p:nvPr/>
        </p:nvSpPr>
        <p:spPr>
          <a:xfrm>
            <a:off x="9722500" y="4445890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A51DEF-0EFD-4898-B8C3-9FEE91B72D01}"/>
              </a:ext>
            </a:extLst>
          </p:cNvPr>
          <p:cNvSpPr txBox="1"/>
          <p:nvPr/>
        </p:nvSpPr>
        <p:spPr>
          <a:xfrm>
            <a:off x="9914600" y="4517898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B5E1A33-6302-4174-940D-EE538EC866CF}"/>
              </a:ext>
            </a:extLst>
          </p:cNvPr>
          <p:cNvSpPr/>
          <p:nvPr/>
        </p:nvSpPr>
        <p:spPr>
          <a:xfrm>
            <a:off x="9565220" y="1515979"/>
            <a:ext cx="827924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D40568-468B-4D78-8F5C-F21F5F0E31FD}"/>
              </a:ext>
            </a:extLst>
          </p:cNvPr>
          <p:cNvSpPr txBox="1"/>
          <p:nvPr/>
        </p:nvSpPr>
        <p:spPr>
          <a:xfrm>
            <a:off x="9765463" y="1484784"/>
            <a:ext cx="69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ЕСТЕСТВЕННЫЕ НАУКИ, МАТЕМАТИКА </a:t>
            </a:r>
            <a:br>
              <a:rPr lang="en-US" sz="3200" dirty="0"/>
            </a:br>
            <a:r>
              <a:rPr lang="ru-RU" sz="3200" dirty="0"/>
              <a:t>И СТАТИСТИКА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125566" y="5786454"/>
            <a:ext cx="2258468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Выноска со стрелкой вправо 27"/>
          <p:cNvSpPr/>
          <p:nvPr/>
        </p:nvSpPr>
        <p:spPr>
          <a:xfrm>
            <a:off x="2235258" y="2071678"/>
            <a:ext cx="1844519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43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66911" y="2060849"/>
            <a:ext cx="2272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Биологические и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смежные науки </a:t>
            </a:r>
          </a:p>
          <a:p>
            <a:pPr latinLnBrk="1"/>
            <a:r>
              <a:rPr lang="kk-KZ" sz="1200" dirty="0">
                <a:solidFill>
                  <a:prstClr val="black"/>
                </a:solidFill>
                <a:latin typeface="Calibri"/>
              </a:rPr>
              <a:t> 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79207" y="2143116"/>
            <a:ext cx="2304826" cy="2891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03335" y="2146537"/>
            <a:ext cx="177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6В05107 Биология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079207" y="2530118"/>
            <a:ext cx="2304826" cy="4022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51846" y="2492897"/>
            <a:ext cx="2567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6В05101 Биотехнология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растений и микробиология</a:t>
            </a:r>
          </a:p>
          <a:p>
            <a:pPr latinLnBrk="1"/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Выноска со стрелкой вправо 33"/>
          <p:cNvSpPr/>
          <p:nvPr/>
        </p:nvSpPr>
        <p:spPr>
          <a:xfrm>
            <a:off x="2214408" y="3577576"/>
            <a:ext cx="1865368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37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38349" y="3573017"/>
            <a:ext cx="212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Окружающая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среда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23284" y="5786455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6В05301 Прикладная химия</a:t>
            </a:r>
          </a:p>
        </p:txBody>
      </p:sp>
      <p:sp>
        <p:nvSpPr>
          <p:cNvPr id="37" name="Овал 36"/>
          <p:cNvSpPr/>
          <p:nvPr/>
        </p:nvSpPr>
        <p:spPr>
          <a:xfrm>
            <a:off x="1703512" y="2071678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31504" y="216156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B050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709999" y="3571876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66844" y="363989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B051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Выноска со стрелкой влево 40"/>
          <p:cNvSpPr/>
          <p:nvPr/>
        </p:nvSpPr>
        <p:spPr>
          <a:xfrm>
            <a:off x="6409544" y="5706080"/>
            <a:ext cx="1857388" cy="509003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079207" y="3568456"/>
            <a:ext cx="2304827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4558" y="3543400"/>
            <a:ext cx="242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6В05208 Экология и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природопользование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125566" y="4282836"/>
            <a:ext cx="2258468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72366" y="4291590"/>
            <a:ext cx="2547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6В05209 География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25566" y="4711464"/>
            <a:ext cx="2258468" cy="2891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97445" y="4723638"/>
            <a:ext cx="2286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6В05210 Гидрология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125567" y="5282968"/>
            <a:ext cx="2258467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97446" y="5253352"/>
            <a:ext cx="252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6В05306 Химия органических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веществ </a:t>
            </a:r>
            <a:r>
              <a:rPr lang="ru-RU" sz="1200" dirty="0" err="1">
                <a:solidFill>
                  <a:prstClr val="black"/>
                </a:solidFill>
                <a:latin typeface="Calibri"/>
              </a:rPr>
              <a:t>иполимеров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Выноска со стрелкой влево 49"/>
          <p:cNvSpPr/>
          <p:nvPr/>
        </p:nvSpPr>
        <p:spPr>
          <a:xfrm>
            <a:off x="6384033" y="2494790"/>
            <a:ext cx="188290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69889" y="5711628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Химия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Биология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44378" y="2470690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Биология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Химия</a:t>
            </a:r>
          </a:p>
        </p:txBody>
      </p:sp>
      <p:sp>
        <p:nvSpPr>
          <p:cNvPr id="77" name="Пятиугольник 76"/>
          <p:cNvSpPr/>
          <p:nvPr/>
        </p:nvSpPr>
        <p:spPr>
          <a:xfrm>
            <a:off x="2351584" y="1394542"/>
            <a:ext cx="303112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Пятиугольник 77"/>
          <p:cNvSpPr/>
          <p:nvPr/>
        </p:nvSpPr>
        <p:spPr>
          <a:xfrm rot="10800000">
            <a:off x="6096000" y="1394542"/>
            <a:ext cx="324036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23592" y="134076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kk-KZ" sz="1400" b="1" dirty="0">
                <a:solidFill>
                  <a:prstClr val="black"/>
                </a:solidFill>
                <a:latin typeface="Calibri"/>
              </a:rPr>
              <a:t>Наименование </a:t>
            </a:r>
            <a:r>
              <a:rPr lang="kk-KZ" sz="1400" b="1">
                <a:solidFill>
                  <a:prstClr val="black"/>
                </a:solidFill>
                <a:latin typeface="Calibri"/>
              </a:rPr>
              <a:t>групп </a:t>
            </a:r>
          </a:p>
          <a:p>
            <a:pPr algn="ctr" latinLnBrk="1"/>
            <a:r>
              <a:rPr lang="kk-KZ" sz="1400" b="1">
                <a:solidFill>
                  <a:prstClr val="black"/>
                </a:solidFill>
                <a:latin typeface="Calibri"/>
              </a:rPr>
              <a:t>образовательных </a:t>
            </a:r>
            <a:r>
              <a:rPr lang="kk-KZ" sz="1400" b="1" dirty="0">
                <a:solidFill>
                  <a:prstClr val="black"/>
                </a:solidFill>
                <a:latin typeface="Calibri"/>
              </a:rPr>
              <a:t>программ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40016" y="132368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kk-KZ" sz="1400" b="1" dirty="0">
                <a:solidFill>
                  <a:prstClr val="black"/>
                </a:solidFill>
                <a:latin typeface="Calibri"/>
              </a:rPr>
              <a:t>Наименование образовательных программ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Стрелка вниз 80"/>
          <p:cNvSpPr/>
          <p:nvPr/>
        </p:nvSpPr>
        <p:spPr>
          <a:xfrm>
            <a:off x="5352575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079207" y="3003792"/>
            <a:ext cx="2304826" cy="4022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51846" y="3000404"/>
            <a:ext cx="2620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6В05102 Биотехнология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животных и биоинформатика</a:t>
            </a:r>
          </a:p>
        </p:txBody>
      </p:sp>
      <p:sp>
        <p:nvSpPr>
          <p:cNvPr id="84" name="Выноска со стрелкой влево 83"/>
          <p:cNvSpPr/>
          <p:nvPr/>
        </p:nvSpPr>
        <p:spPr>
          <a:xfrm>
            <a:off x="6384032" y="3559520"/>
            <a:ext cx="188290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69889" y="3535420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Биология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География</a:t>
            </a:r>
          </a:p>
        </p:txBody>
      </p:sp>
      <p:sp>
        <p:nvSpPr>
          <p:cNvPr id="86" name="Выноска со стрелкой вправо 85"/>
          <p:cNvSpPr/>
          <p:nvPr/>
        </p:nvSpPr>
        <p:spPr>
          <a:xfrm>
            <a:off x="2198784" y="4217098"/>
            <a:ext cx="1880993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298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222724" y="4283407"/>
            <a:ext cx="164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Наука о земле</a:t>
            </a:r>
          </a:p>
        </p:txBody>
      </p:sp>
      <p:sp>
        <p:nvSpPr>
          <p:cNvPr id="88" name="Овал 87"/>
          <p:cNvSpPr/>
          <p:nvPr/>
        </p:nvSpPr>
        <p:spPr>
          <a:xfrm>
            <a:off x="1694374" y="4211398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651219" y="428283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B052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Выноска со стрелкой вправо 89"/>
          <p:cNvSpPr/>
          <p:nvPr/>
        </p:nvSpPr>
        <p:spPr>
          <a:xfrm>
            <a:off x="2198784" y="5292088"/>
            <a:ext cx="1880993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298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222724" y="5358397"/>
            <a:ext cx="1425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Химия</a:t>
            </a:r>
          </a:p>
        </p:txBody>
      </p:sp>
      <p:sp>
        <p:nvSpPr>
          <p:cNvPr id="92" name="Овал 91"/>
          <p:cNvSpPr/>
          <p:nvPr/>
        </p:nvSpPr>
        <p:spPr>
          <a:xfrm>
            <a:off x="1694374" y="5286388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651219" y="535440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B053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Выноска со стрелкой влево 93"/>
          <p:cNvSpPr/>
          <p:nvPr/>
        </p:nvSpPr>
        <p:spPr>
          <a:xfrm>
            <a:off x="6409544" y="4449813"/>
            <a:ext cx="188290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695401" y="4425713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География 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4125566" y="6215082"/>
            <a:ext cx="2258468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23285" y="6165305"/>
            <a:ext cx="2787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6В05302 Неорганическая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химия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A9D8685-40B8-48AB-8231-2F6A07E04917}"/>
              </a:ext>
            </a:extLst>
          </p:cNvPr>
          <p:cNvSpPr/>
          <p:nvPr/>
        </p:nvSpPr>
        <p:spPr>
          <a:xfrm>
            <a:off x="9364957" y="2492897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627C1A-5113-4390-BD70-6F990C4F57BD}"/>
              </a:ext>
            </a:extLst>
          </p:cNvPr>
          <p:cNvSpPr txBox="1"/>
          <p:nvPr/>
        </p:nvSpPr>
        <p:spPr>
          <a:xfrm>
            <a:off x="9557057" y="2564905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75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3C51AF14-CDA2-405A-AA17-43744669CB59}"/>
              </a:ext>
            </a:extLst>
          </p:cNvPr>
          <p:cNvSpPr/>
          <p:nvPr/>
        </p:nvSpPr>
        <p:spPr>
          <a:xfrm>
            <a:off x="9364957" y="3563851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73101A-7A6F-48C3-A1A3-9B66EA24C83E}"/>
              </a:ext>
            </a:extLst>
          </p:cNvPr>
          <p:cNvSpPr txBox="1"/>
          <p:nvPr/>
        </p:nvSpPr>
        <p:spPr>
          <a:xfrm>
            <a:off x="9557057" y="3635859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984B62C1-096C-4DA1-87BB-7F3D82E225FD}"/>
              </a:ext>
            </a:extLst>
          </p:cNvPr>
          <p:cNvSpPr/>
          <p:nvPr/>
        </p:nvSpPr>
        <p:spPr>
          <a:xfrm>
            <a:off x="9364957" y="4445890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80D9721-C7DC-4103-AF67-EE6746E1542B}"/>
              </a:ext>
            </a:extLst>
          </p:cNvPr>
          <p:cNvSpPr txBox="1"/>
          <p:nvPr/>
        </p:nvSpPr>
        <p:spPr>
          <a:xfrm>
            <a:off x="9557057" y="4517898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72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158D1D6A-7117-436F-820F-F1071935E1EB}"/>
              </a:ext>
            </a:extLst>
          </p:cNvPr>
          <p:cNvSpPr/>
          <p:nvPr/>
        </p:nvSpPr>
        <p:spPr>
          <a:xfrm>
            <a:off x="9364957" y="5724091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0330F51-7ADB-4113-8DE2-C866C70BEBB4}"/>
              </a:ext>
            </a:extLst>
          </p:cNvPr>
          <p:cNvSpPr txBox="1"/>
          <p:nvPr/>
        </p:nvSpPr>
        <p:spPr>
          <a:xfrm>
            <a:off x="9557057" y="5796099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61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BFF9959D-A10D-4CDB-B8F8-53712D700CD3}"/>
              </a:ext>
            </a:extLst>
          </p:cNvPr>
          <p:cNvSpPr/>
          <p:nvPr/>
        </p:nvSpPr>
        <p:spPr>
          <a:xfrm>
            <a:off x="9349196" y="2082751"/>
            <a:ext cx="827924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0FC6529-DDD1-4A66-9BBA-CB8B2AA682B3}"/>
              </a:ext>
            </a:extLst>
          </p:cNvPr>
          <p:cNvSpPr txBox="1"/>
          <p:nvPr/>
        </p:nvSpPr>
        <p:spPr>
          <a:xfrm>
            <a:off x="9549439" y="2051556"/>
            <a:ext cx="69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ЕСТЕСТВЕННЫЕ НАУКИ, МАТЕМАТИКА </a:t>
            </a:r>
            <a:br>
              <a:rPr lang="en-US" sz="3200" dirty="0"/>
            </a:br>
            <a:r>
              <a:rPr lang="ru-RU" sz="3200" dirty="0"/>
              <a:t>И СТАТИСТИКА</a:t>
            </a:r>
          </a:p>
        </p:txBody>
      </p:sp>
      <p:sp>
        <p:nvSpPr>
          <p:cNvPr id="28" name="Выноска со стрелкой вправо 27"/>
          <p:cNvSpPr/>
          <p:nvPr/>
        </p:nvSpPr>
        <p:spPr>
          <a:xfrm>
            <a:off x="2235257" y="1865914"/>
            <a:ext cx="1721352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357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22724" y="1947043"/>
            <a:ext cx="1301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Физика</a:t>
            </a:r>
          </a:p>
          <a:p>
            <a:pPr latinLnBrk="1"/>
            <a:r>
              <a:rPr lang="kk-KZ" sz="1200" dirty="0">
                <a:solidFill>
                  <a:prstClr val="black"/>
                </a:solidFill>
                <a:latin typeface="Calibri"/>
              </a:rPr>
              <a:t> 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63121" y="1943653"/>
            <a:ext cx="3168351" cy="2891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35760" y="195237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6В05304</a:t>
            </a:r>
            <a:r>
              <a:rPr lang="kk-KZ" sz="1200" dirty="0">
                <a:solidFill>
                  <a:prstClr val="black"/>
                </a:solidFill>
                <a:latin typeface="Calibri"/>
              </a:rPr>
              <a:t> Физика</a:t>
            </a:r>
            <a:endParaRPr lang="ru-RU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63121" y="2330655"/>
            <a:ext cx="3168351" cy="2559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35760" y="2304264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6В05305 Ядерная физика</a:t>
            </a:r>
          </a:p>
        </p:txBody>
      </p:sp>
      <p:sp>
        <p:nvSpPr>
          <p:cNvPr id="34" name="Выноска со стрелкой вправо 33"/>
          <p:cNvSpPr/>
          <p:nvPr/>
        </p:nvSpPr>
        <p:spPr>
          <a:xfrm>
            <a:off x="2214408" y="3235206"/>
            <a:ext cx="1721352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202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38349" y="3212977"/>
            <a:ext cx="1611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Математика и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статистика</a:t>
            </a:r>
          </a:p>
        </p:txBody>
      </p:sp>
      <p:sp>
        <p:nvSpPr>
          <p:cNvPr id="37" name="Овал 36"/>
          <p:cNvSpPr/>
          <p:nvPr/>
        </p:nvSpPr>
        <p:spPr>
          <a:xfrm>
            <a:off x="1703512" y="186591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31504" y="195579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B054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709999" y="3229506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66844" y="330094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B055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63121" y="3304364"/>
            <a:ext cx="3168351" cy="282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63120" y="3300945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6В05401</a:t>
            </a:r>
            <a:r>
              <a:rPr lang="kk-KZ" sz="1200" dirty="0">
                <a:solidFill>
                  <a:prstClr val="black"/>
                </a:solidFill>
                <a:latin typeface="Calibri"/>
              </a:rPr>
              <a:t> Математика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009480" y="4447372"/>
            <a:ext cx="3168351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63120" y="4410916"/>
            <a:ext cx="322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6В05403 Механика </a:t>
            </a:r>
            <a:r>
              <a:rPr lang="kk-KZ" sz="12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прикладная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009480" y="4876000"/>
            <a:ext cx="3168351" cy="4252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81359" y="4839544"/>
            <a:ext cx="326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6В05405 Динамика полета и управление движением летательных аппаратов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Выноска со стрелкой влево 49"/>
          <p:cNvSpPr/>
          <p:nvPr/>
        </p:nvSpPr>
        <p:spPr>
          <a:xfrm>
            <a:off x="7152320" y="2291876"/>
            <a:ext cx="1463961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320136" y="2267776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Физика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3963121" y="2661422"/>
            <a:ext cx="3168351" cy="282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35760" y="2658034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6В05323 Техническая физика</a:t>
            </a:r>
          </a:p>
        </p:txBody>
      </p:sp>
      <p:sp>
        <p:nvSpPr>
          <p:cNvPr id="84" name="Выноска со стрелкой влево 83"/>
          <p:cNvSpPr/>
          <p:nvPr/>
        </p:nvSpPr>
        <p:spPr>
          <a:xfrm>
            <a:off x="7152319" y="3396483"/>
            <a:ext cx="1463961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320136" y="3399384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Физика</a:t>
            </a:r>
          </a:p>
        </p:txBody>
      </p:sp>
      <p:sp>
        <p:nvSpPr>
          <p:cNvPr id="86" name="Выноска со стрелкой вправо 85"/>
          <p:cNvSpPr/>
          <p:nvPr/>
        </p:nvSpPr>
        <p:spPr>
          <a:xfrm>
            <a:off x="2198783" y="4381634"/>
            <a:ext cx="1721352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30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222724" y="4447943"/>
            <a:ext cx="1064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Механика	</a:t>
            </a:r>
          </a:p>
        </p:txBody>
      </p:sp>
      <p:sp>
        <p:nvSpPr>
          <p:cNvPr id="88" name="Овал 87"/>
          <p:cNvSpPr/>
          <p:nvPr/>
        </p:nvSpPr>
        <p:spPr>
          <a:xfrm>
            <a:off x="1694374" y="437593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651219" y="444737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B056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Выноска со стрелкой влево 93"/>
          <p:cNvSpPr/>
          <p:nvPr/>
        </p:nvSpPr>
        <p:spPr>
          <a:xfrm>
            <a:off x="7177831" y="4614349"/>
            <a:ext cx="1463961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92144" y="4623520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Физика </a:t>
            </a:r>
          </a:p>
        </p:txBody>
      </p:sp>
      <p:sp>
        <p:nvSpPr>
          <p:cNvPr id="51" name="Стрелка вниз 50"/>
          <p:cNvSpPr/>
          <p:nvPr/>
        </p:nvSpPr>
        <p:spPr>
          <a:xfrm>
            <a:off x="1604989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63121" y="3661554"/>
            <a:ext cx="3168351" cy="282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63120" y="3658135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6В05404 Статистика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A6D52C4-D550-4726-8421-A24A15543B10}"/>
              </a:ext>
            </a:extLst>
          </p:cNvPr>
          <p:cNvSpPr/>
          <p:nvPr/>
        </p:nvSpPr>
        <p:spPr>
          <a:xfrm>
            <a:off x="9714116" y="2285650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18C026-F9C6-4E8D-937A-892A0F9C013C}"/>
              </a:ext>
            </a:extLst>
          </p:cNvPr>
          <p:cNvSpPr txBox="1"/>
          <p:nvPr/>
        </p:nvSpPr>
        <p:spPr>
          <a:xfrm>
            <a:off x="9906216" y="2357658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58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5A46EB6B-0083-4BF9-A4B0-827C09109C3B}"/>
              </a:ext>
            </a:extLst>
          </p:cNvPr>
          <p:cNvSpPr/>
          <p:nvPr/>
        </p:nvSpPr>
        <p:spPr>
          <a:xfrm>
            <a:off x="9724997" y="3393866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0358A38-1085-426C-81E9-433ECC6A2D1B}"/>
              </a:ext>
            </a:extLst>
          </p:cNvPr>
          <p:cNvSpPr txBox="1"/>
          <p:nvPr/>
        </p:nvSpPr>
        <p:spPr>
          <a:xfrm>
            <a:off x="9917097" y="3465874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219F483A-59F7-471E-98B1-BAA040762BFF}"/>
              </a:ext>
            </a:extLst>
          </p:cNvPr>
          <p:cNvSpPr/>
          <p:nvPr/>
        </p:nvSpPr>
        <p:spPr>
          <a:xfrm>
            <a:off x="9724997" y="4609225"/>
            <a:ext cx="823734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AAF11C7-6820-46A9-A51E-9C80A486774C}"/>
              </a:ext>
            </a:extLst>
          </p:cNvPr>
          <p:cNvSpPr txBox="1"/>
          <p:nvPr/>
        </p:nvSpPr>
        <p:spPr>
          <a:xfrm>
            <a:off x="9917097" y="4681233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4BAD011-89AA-43B0-ABA1-6AB8CB597CD5}"/>
              </a:ext>
            </a:extLst>
          </p:cNvPr>
          <p:cNvSpPr/>
          <p:nvPr/>
        </p:nvSpPr>
        <p:spPr>
          <a:xfrm>
            <a:off x="9709236" y="1876019"/>
            <a:ext cx="827924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C838F3F-E6FE-400F-82CA-11636BD87A32}"/>
              </a:ext>
            </a:extLst>
          </p:cNvPr>
          <p:cNvSpPr txBox="1"/>
          <p:nvPr/>
        </p:nvSpPr>
        <p:spPr>
          <a:xfrm>
            <a:off x="9909479" y="1844824"/>
            <a:ext cx="69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ИНФОРМАЦИОННО-КОММУНИКАЦИОННЫЕ ТЕХНОЛОГИИ</a:t>
            </a: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2235258" y="2132856"/>
            <a:ext cx="2060543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66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3572" y="2132857"/>
            <a:ext cx="183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Информационные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технологии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69520" y="2166486"/>
            <a:ext cx="3168351" cy="2593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5800" y="2166487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6В06103 Информационные системы</a:t>
            </a:r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2279363" y="4656556"/>
            <a:ext cx="2016438" cy="643393"/>
          </a:xfrm>
          <a:prstGeom prst="rightArrowCallout">
            <a:avLst>
              <a:gd name="adj1" fmla="val 25000"/>
              <a:gd name="adj2" fmla="val 27809"/>
              <a:gd name="adj3" fmla="val 53825"/>
              <a:gd name="adj4" fmla="val 7710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22727" y="4654878"/>
            <a:ext cx="221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Коммуникации и 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коммуникационные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технологии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375598" y="4724574"/>
            <a:ext cx="3162273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75598" y="4724575"/>
            <a:ext cx="316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6В06219 Радиотехника, электроника </a:t>
            </a:r>
            <a:r>
              <a:rPr lang="ru-RU" sz="1200">
                <a:solidFill>
                  <a:prstClr val="black"/>
                </a:solidFill>
                <a:latin typeface="Calibri"/>
              </a:rPr>
              <a:t>и </a:t>
            </a:r>
            <a:endParaRPr lang="en-US" sz="120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>
                <a:solidFill>
                  <a:prstClr val="black"/>
                </a:solidFill>
                <a:latin typeface="Calibri"/>
              </a:rPr>
              <a:t>телекоммуникации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703512" y="2132856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31504" y="221589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B057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703512" y="472514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31504" y="480818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B059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Выноска со стрелкой влево 43"/>
          <p:cNvSpPr/>
          <p:nvPr/>
        </p:nvSpPr>
        <p:spPr>
          <a:xfrm>
            <a:off x="7537871" y="3140969"/>
            <a:ext cx="1467297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Выноска со стрелкой влево 46"/>
          <p:cNvSpPr/>
          <p:nvPr/>
        </p:nvSpPr>
        <p:spPr>
          <a:xfrm>
            <a:off x="7536161" y="4724575"/>
            <a:ext cx="1347586" cy="428628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9750" y="3135513"/>
            <a:ext cx="136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Информатика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4790" y="4724574"/>
            <a:ext cx="147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Физика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376360" y="2528089"/>
            <a:ext cx="3168351" cy="4276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0850" y="2526512"/>
            <a:ext cx="323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6В06112-Технологии искусственного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интеллекта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2351584" y="1378378"/>
            <a:ext cx="303112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Пятиугольник 27"/>
          <p:cNvSpPr/>
          <p:nvPr/>
        </p:nvSpPr>
        <p:spPr>
          <a:xfrm rot="10800000">
            <a:off x="6096000" y="1378378"/>
            <a:ext cx="324036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3592" y="132460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kk-KZ" sz="1400" b="1" dirty="0">
                <a:solidFill>
                  <a:prstClr val="black"/>
                </a:solidFill>
                <a:latin typeface="Calibri"/>
              </a:rPr>
              <a:t>Наименование </a:t>
            </a:r>
            <a:r>
              <a:rPr lang="kk-KZ" sz="1400" b="1">
                <a:solidFill>
                  <a:prstClr val="black"/>
                </a:solidFill>
                <a:latin typeface="Calibri"/>
              </a:rPr>
              <a:t>групп </a:t>
            </a:r>
          </a:p>
          <a:p>
            <a:pPr algn="ctr" latinLnBrk="1"/>
            <a:r>
              <a:rPr lang="kk-KZ" sz="1400" b="1">
                <a:solidFill>
                  <a:prstClr val="black"/>
                </a:solidFill>
                <a:latin typeface="Calibri"/>
              </a:rPr>
              <a:t>образовательных </a:t>
            </a:r>
            <a:r>
              <a:rPr lang="kk-KZ" sz="1400" b="1" dirty="0">
                <a:solidFill>
                  <a:prstClr val="black"/>
                </a:solidFill>
                <a:latin typeface="Calibri"/>
              </a:rPr>
              <a:t>программ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0016" y="130752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kk-KZ" sz="1400" b="1" dirty="0">
                <a:solidFill>
                  <a:prstClr val="black"/>
                </a:solidFill>
                <a:latin typeface="Calibri"/>
              </a:rPr>
              <a:t>Наименование образовательных программ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5352575" y="1052736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76360" y="3068960"/>
            <a:ext cx="3168351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33946" y="3054419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6В06104 Вычислительная техника и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программное обеспечение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69520" y="3573016"/>
            <a:ext cx="3168351" cy="5680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16320" y="3573017"/>
            <a:ext cx="329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6В06109</a:t>
            </a:r>
            <a:r>
              <a:rPr lang="kk-KZ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kk-KZ" sz="1200" dirty="0" err="1">
                <a:solidFill>
                  <a:prstClr val="black"/>
                </a:solidFill>
                <a:latin typeface="Calibri"/>
              </a:rPr>
              <a:t>Администрирование</a:t>
            </a:r>
            <a:r>
              <a:rPr lang="kk-KZ" sz="1200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kk-KZ" sz="1200" dirty="0" err="1">
                <a:solidFill>
                  <a:prstClr val="black"/>
                </a:solidFill>
                <a:latin typeface="Calibri"/>
              </a:rPr>
              <a:t>управления</a:t>
            </a:r>
            <a:r>
              <a:rPr lang="kk-KZ" sz="1200" dirty="0">
                <a:solidFill>
                  <a:prstClr val="black"/>
                </a:solidFill>
                <a:latin typeface="Calibri"/>
              </a:rPr>
              <a:t> и защита компьютерных систем и сетей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kk-KZ" sz="1200" dirty="0">
                <a:solidFill>
                  <a:prstClr val="black"/>
                </a:solidFill>
                <a:latin typeface="Calibri"/>
              </a:rPr>
              <a:t>на предприятиях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95800" y="6382131"/>
            <a:ext cx="3248910" cy="2891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85093" y="6394305"/>
            <a:ext cx="3151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dirty="0">
                <a:solidFill>
                  <a:prstClr val="black"/>
                </a:solidFill>
                <a:latin typeface="Calibri"/>
              </a:rPr>
              <a:t>6В06107 Криптология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369520" y="4217902"/>
            <a:ext cx="3168351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40851" y="4243377"/>
            <a:ext cx="298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6В06105 Математическое и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компьютерное моделирование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304157" y="5843665"/>
            <a:ext cx="3232005" cy="4286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04157" y="5810628"/>
            <a:ext cx="3018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6В06306 Системы информационной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безопасности</a:t>
            </a:r>
          </a:p>
        </p:txBody>
      </p:sp>
      <p:sp>
        <p:nvSpPr>
          <p:cNvPr id="52" name="Выноска со стрелкой вправо 51"/>
          <p:cNvSpPr/>
          <p:nvPr/>
        </p:nvSpPr>
        <p:spPr>
          <a:xfrm>
            <a:off x="2171254" y="5843664"/>
            <a:ext cx="2124547" cy="432048"/>
          </a:xfrm>
          <a:prstGeom prst="rightArrowCallout">
            <a:avLst>
              <a:gd name="adj1" fmla="val 25000"/>
              <a:gd name="adj2" fmla="val 27809"/>
              <a:gd name="adj3" fmla="val 56573"/>
              <a:gd name="adj4" fmla="val 7865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51286" y="5805265"/>
            <a:ext cx="200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Информационная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безопасность</a:t>
            </a:r>
          </a:p>
        </p:txBody>
      </p:sp>
      <p:sp>
        <p:nvSpPr>
          <p:cNvPr id="58" name="Овал 57"/>
          <p:cNvSpPr/>
          <p:nvPr/>
        </p:nvSpPr>
        <p:spPr>
          <a:xfrm>
            <a:off x="1666844" y="584024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18873" y="591993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B058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Выноска со стрелкой влево 59"/>
          <p:cNvSpPr/>
          <p:nvPr/>
        </p:nvSpPr>
        <p:spPr>
          <a:xfrm>
            <a:off x="7536160" y="6093296"/>
            <a:ext cx="1469007" cy="428628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CE0AD706-5D52-4837-B390-7C1143172632}"/>
              </a:ext>
            </a:extLst>
          </p:cNvPr>
          <p:cNvSpPr/>
          <p:nvPr/>
        </p:nvSpPr>
        <p:spPr>
          <a:xfrm>
            <a:off x="4353558" y="5267333"/>
            <a:ext cx="3500462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0E1FB28-0114-44EC-82E4-E2B8DA00EA41}"/>
              </a:ext>
            </a:extLst>
          </p:cNvPr>
          <p:cNvSpPr txBox="1"/>
          <p:nvPr/>
        </p:nvSpPr>
        <p:spPr>
          <a:xfrm>
            <a:off x="4332470" y="5276303"/>
            <a:ext cx="3543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6В06220 Проектирование и конструирование радиоэлектронной аппаратуры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FF43521C-937C-4574-9B50-1876131936A7}"/>
              </a:ext>
            </a:extLst>
          </p:cNvPr>
          <p:cNvSpPr/>
          <p:nvPr/>
        </p:nvSpPr>
        <p:spPr>
          <a:xfrm>
            <a:off x="9843566" y="3140969"/>
            <a:ext cx="716931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019C57-5009-4568-96BE-951E016E85D6}"/>
              </a:ext>
            </a:extLst>
          </p:cNvPr>
          <p:cNvSpPr txBox="1"/>
          <p:nvPr/>
        </p:nvSpPr>
        <p:spPr>
          <a:xfrm>
            <a:off x="9912425" y="3212977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4/69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2FBE12F-50E8-4045-83AF-6D3515D3DC06}"/>
              </a:ext>
            </a:extLst>
          </p:cNvPr>
          <p:cNvSpPr/>
          <p:nvPr/>
        </p:nvSpPr>
        <p:spPr>
          <a:xfrm>
            <a:off x="9843566" y="4725145"/>
            <a:ext cx="716931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5D45AE-6488-4C55-B3A4-63ED7B2D8F1A}"/>
              </a:ext>
            </a:extLst>
          </p:cNvPr>
          <p:cNvSpPr txBox="1"/>
          <p:nvPr/>
        </p:nvSpPr>
        <p:spPr>
          <a:xfrm>
            <a:off x="9984433" y="4797153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58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4C458D86-7211-4CB6-AC0E-74BB7CF561F4}"/>
              </a:ext>
            </a:extLst>
          </p:cNvPr>
          <p:cNvSpPr/>
          <p:nvPr/>
        </p:nvSpPr>
        <p:spPr>
          <a:xfrm>
            <a:off x="9837357" y="6058162"/>
            <a:ext cx="716931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E889E08-E77D-473A-9FD1-60F87E042851}"/>
              </a:ext>
            </a:extLst>
          </p:cNvPr>
          <p:cNvSpPr txBox="1"/>
          <p:nvPr/>
        </p:nvSpPr>
        <p:spPr>
          <a:xfrm>
            <a:off x="9978224" y="6130170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69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7920A12A-70DD-4321-B2C1-61A63E824431}"/>
              </a:ext>
            </a:extLst>
          </p:cNvPr>
          <p:cNvSpPr/>
          <p:nvPr/>
        </p:nvSpPr>
        <p:spPr>
          <a:xfrm>
            <a:off x="9833500" y="2730823"/>
            <a:ext cx="726997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C886D42-714E-4DCE-BAFC-0CCDD47BB7F7}"/>
              </a:ext>
            </a:extLst>
          </p:cNvPr>
          <p:cNvSpPr txBox="1"/>
          <p:nvPr/>
        </p:nvSpPr>
        <p:spPr>
          <a:xfrm>
            <a:off x="9912424" y="2699628"/>
            <a:ext cx="69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D786F-B0F0-A8FD-992B-C8321D096274}"/>
              </a:ext>
            </a:extLst>
          </p:cNvPr>
          <p:cNvSpPr txBox="1"/>
          <p:nvPr/>
        </p:nvSpPr>
        <p:spPr>
          <a:xfrm>
            <a:off x="7687380" y="6092725"/>
            <a:ext cx="136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val="423818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ИНЖЕНЕРНЫЕ, ОБРАБАТЫВАЮЩИЕ И </a:t>
            </a:r>
            <a:br>
              <a:rPr lang="en-US" sz="3200" dirty="0"/>
            </a:br>
            <a:r>
              <a:rPr lang="ru-RU" sz="3200" dirty="0"/>
              <a:t>СТРОИТЕЛЬНЫЕ ОТРАСЛИ</a:t>
            </a: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2235258" y="2060848"/>
            <a:ext cx="1988535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66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2366" y="2132623"/>
            <a:ext cx="2125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Теплоэнергетика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72001" y="2132856"/>
            <a:ext cx="3168351" cy="2891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75281" y="2143890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6В07117 Теплоэнергетика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97512" y="2737592"/>
            <a:ext cx="3168351" cy="2593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3792" y="2708921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6В07118</a:t>
            </a:r>
            <a:r>
              <a:rPr lang="kk-KZ" sz="1200" dirty="0">
                <a:solidFill>
                  <a:prstClr val="black"/>
                </a:solidFill>
                <a:latin typeface="Calibri"/>
              </a:rPr>
              <a:t> Электроэнергетика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97512" y="3258720"/>
            <a:ext cx="3168351" cy="360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4312" y="3284985"/>
            <a:ext cx="3078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6В07102 Автоматизация и управление</a:t>
            </a:r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2207922" y="4596166"/>
            <a:ext cx="2303903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93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16237" y="459616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Воздушный транспорт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и технологии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15287" y="5445225"/>
            <a:ext cx="292895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6В07320 Архитектура жилых и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общественных зданий</a:t>
            </a:r>
          </a:p>
        </p:txBody>
      </p:sp>
      <p:sp>
        <p:nvSpPr>
          <p:cNvPr id="31" name="Овал 30"/>
          <p:cNvSpPr/>
          <p:nvPr/>
        </p:nvSpPr>
        <p:spPr>
          <a:xfrm>
            <a:off x="1703512" y="2060848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31504" y="213285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B162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703512" y="4590466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31504" y="467635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B067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Выноска со стрелкой влево 43"/>
          <p:cNvSpPr/>
          <p:nvPr/>
        </p:nvSpPr>
        <p:spPr>
          <a:xfrm>
            <a:off x="7465862" y="3843386"/>
            <a:ext cx="143845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Выноска со стрелкой влево 46"/>
          <p:cNvSpPr/>
          <p:nvPr/>
        </p:nvSpPr>
        <p:spPr>
          <a:xfrm>
            <a:off x="6914414" y="5659539"/>
            <a:ext cx="2000264" cy="57150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0176" y="3804985"/>
            <a:ext cx="14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Физика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28728" y="5697940"/>
            <a:ext cx="184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Творческий экзамен 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Творческий экзамен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2351584" y="1483634"/>
            <a:ext cx="303112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Пятиугольник 27"/>
          <p:cNvSpPr/>
          <p:nvPr/>
        </p:nvSpPr>
        <p:spPr>
          <a:xfrm rot="10800000">
            <a:off x="6096000" y="1483634"/>
            <a:ext cx="324036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3592" y="142986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kk-KZ" sz="1400" b="1" dirty="0">
                <a:solidFill>
                  <a:prstClr val="black"/>
                </a:solidFill>
                <a:latin typeface="Calibri"/>
              </a:rPr>
              <a:t>Наименование </a:t>
            </a:r>
            <a:r>
              <a:rPr lang="kk-KZ" sz="1400" b="1">
                <a:solidFill>
                  <a:prstClr val="black"/>
                </a:solidFill>
                <a:latin typeface="Calibri"/>
              </a:rPr>
              <a:t>групп </a:t>
            </a:r>
          </a:p>
          <a:p>
            <a:pPr algn="ctr" latinLnBrk="1"/>
            <a:r>
              <a:rPr lang="kk-KZ" sz="1400" b="1">
                <a:solidFill>
                  <a:prstClr val="black"/>
                </a:solidFill>
                <a:latin typeface="Calibri"/>
              </a:rPr>
              <a:t>образовательных </a:t>
            </a:r>
            <a:r>
              <a:rPr lang="kk-KZ" sz="1400" b="1" dirty="0">
                <a:solidFill>
                  <a:prstClr val="black"/>
                </a:solidFill>
                <a:latin typeface="Calibri"/>
              </a:rPr>
              <a:t>программ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0016" y="141277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kk-KZ" sz="1400" b="1" dirty="0">
                <a:solidFill>
                  <a:prstClr val="black"/>
                </a:solidFill>
                <a:latin typeface="Calibri"/>
              </a:rPr>
              <a:t>Наименование образовательных программ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5352575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04352" y="3801564"/>
            <a:ext cx="3168351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51152" y="381373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6В07113 Транспорт, транспортная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техника и технологи</a:t>
            </a:r>
            <a:r>
              <a:rPr lang="kk-KZ" sz="1200" dirty="0">
                <a:solidFill>
                  <a:prstClr val="black"/>
                </a:solidFill>
                <a:latin typeface="Calibri"/>
              </a:rPr>
              <a:t>и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39946" y="4587382"/>
            <a:ext cx="2932757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11825" y="4557766"/>
            <a:ext cx="298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6В07146 Космическая техника </a:t>
            </a:r>
            <a:r>
              <a:rPr lang="ru-RU" sz="1200">
                <a:solidFill>
                  <a:prstClr val="black"/>
                </a:solidFill>
                <a:latin typeface="Calibri"/>
              </a:rPr>
              <a:t>и </a:t>
            </a:r>
            <a:endParaRPr lang="en-US" sz="120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>
                <a:solidFill>
                  <a:prstClr val="black"/>
                </a:solidFill>
                <a:latin typeface="Calibri"/>
              </a:rPr>
              <a:t>технологии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Выноска со стрелкой влево 51"/>
          <p:cNvSpPr/>
          <p:nvPr/>
        </p:nvSpPr>
        <p:spPr>
          <a:xfrm>
            <a:off x="7465862" y="2060849"/>
            <a:ext cx="143845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66041" y="2060849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Физика</a:t>
            </a:r>
          </a:p>
        </p:txBody>
      </p:sp>
      <p:sp>
        <p:nvSpPr>
          <p:cNvPr id="58" name="Выноска со стрелкой вправо 57"/>
          <p:cNvSpPr/>
          <p:nvPr/>
        </p:nvSpPr>
        <p:spPr>
          <a:xfrm>
            <a:off x="2214410" y="3212976"/>
            <a:ext cx="2006104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68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66911" y="3140969"/>
            <a:ext cx="220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Электротехника и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автоматизация</a:t>
            </a:r>
          </a:p>
        </p:txBody>
      </p:sp>
      <p:sp>
        <p:nvSpPr>
          <p:cNvPr id="60" name="Овал 59"/>
          <p:cNvSpPr/>
          <p:nvPr/>
        </p:nvSpPr>
        <p:spPr>
          <a:xfrm>
            <a:off x="1682664" y="3212976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10656" y="325872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B063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Выноска со стрелкой влево 61"/>
          <p:cNvSpPr/>
          <p:nvPr/>
        </p:nvSpPr>
        <p:spPr>
          <a:xfrm>
            <a:off x="7465862" y="3279468"/>
            <a:ext cx="143845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08168" y="3255368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Физика</a:t>
            </a:r>
          </a:p>
        </p:txBody>
      </p:sp>
      <p:sp>
        <p:nvSpPr>
          <p:cNvPr id="64" name="Выноска со стрелкой вправо 63"/>
          <p:cNvSpPr/>
          <p:nvPr/>
        </p:nvSpPr>
        <p:spPr>
          <a:xfrm>
            <a:off x="2214410" y="3801564"/>
            <a:ext cx="2006104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643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66911" y="3789041"/>
            <a:ext cx="220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Автотранспортные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средства</a:t>
            </a:r>
          </a:p>
        </p:txBody>
      </p:sp>
      <p:sp>
        <p:nvSpPr>
          <p:cNvPr id="66" name="Овал 65"/>
          <p:cNvSpPr/>
          <p:nvPr/>
        </p:nvSpPr>
        <p:spPr>
          <a:xfrm>
            <a:off x="1682664" y="380156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10656" y="387300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B065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Выноска со стрелкой влево 67"/>
          <p:cNvSpPr/>
          <p:nvPr/>
        </p:nvSpPr>
        <p:spPr>
          <a:xfrm>
            <a:off x="7464152" y="4557766"/>
            <a:ext cx="143845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24497" y="4519365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Физика</a:t>
            </a:r>
          </a:p>
        </p:txBody>
      </p:sp>
      <p:sp>
        <p:nvSpPr>
          <p:cNvPr id="70" name="Выноска со стрелкой вправо 69"/>
          <p:cNvSpPr/>
          <p:nvPr/>
        </p:nvSpPr>
        <p:spPr>
          <a:xfrm>
            <a:off x="2171254" y="5519496"/>
            <a:ext cx="1764507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17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179569" y="5599688"/>
            <a:ext cx="2040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Архитектура</a:t>
            </a:r>
          </a:p>
        </p:txBody>
      </p:sp>
      <p:sp>
        <p:nvSpPr>
          <p:cNvPr id="72" name="Овал 71"/>
          <p:cNvSpPr/>
          <p:nvPr/>
        </p:nvSpPr>
        <p:spPr>
          <a:xfrm>
            <a:off x="1666844" y="5513796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95406" y="559093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B073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15287" y="6016729"/>
            <a:ext cx="292895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6В07321</a:t>
            </a:r>
            <a:r>
              <a:rPr lang="kk-KZ" sz="1200" dirty="0">
                <a:solidFill>
                  <a:prstClr val="black"/>
                </a:solidFill>
                <a:latin typeface="Calibri"/>
              </a:rPr>
              <a:t> Энергоэффективное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kk-KZ" sz="1200" dirty="0">
                <a:solidFill>
                  <a:prstClr val="black"/>
                </a:solidFill>
                <a:latin typeface="Calibri"/>
              </a:rPr>
              <a:t>проектирование зданий и </a:t>
            </a:r>
          </a:p>
          <a:p>
            <a:pPr latinLnBrk="1"/>
            <a:r>
              <a:rPr lang="kk-KZ" sz="1200" dirty="0">
                <a:solidFill>
                  <a:prstClr val="black"/>
                </a:solidFill>
                <a:latin typeface="Calibri"/>
              </a:rPr>
              <a:t>сооружений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Выноска со стрелкой вправо 9">
            <a:extLst>
              <a:ext uri="{FF2B5EF4-FFF2-40B4-BE49-F238E27FC236}">
                <a16:creationId xmlns:a16="http://schemas.microsoft.com/office/drawing/2014/main" id="{87618793-965F-49E0-8CB5-4FC4172B3D17}"/>
              </a:ext>
            </a:extLst>
          </p:cNvPr>
          <p:cNvSpPr/>
          <p:nvPr/>
        </p:nvSpPr>
        <p:spPr>
          <a:xfrm>
            <a:off x="2231977" y="2564904"/>
            <a:ext cx="1988536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66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C0427B-FB2D-4BCC-8F57-3E8EDE0F4DC4}"/>
              </a:ext>
            </a:extLst>
          </p:cNvPr>
          <p:cNvSpPr txBox="1"/>
          <p:nvPr/>
        </p:nvSpPr>
        <p:spPr>
          <a:xfrm>
            <a:off x="2207569" y="256490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Электротехника и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энергетика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E73D1B6A-9A68-4C27-9377-B10F968F8D30}"/>
              </a:ext>
            </a:extLst>
          </p:cNvPr>
          <p:cNvSpPr/>
          <p:nvPr/>
        </p:nvSpPr>
        <p:spPr>
          <a:xfrm>
            <a:off x="1726528" y="2564904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014F5EC-24FC-40B3-9F20-968D61F6FA02}"/>
              </a:ext>
            </a:extLst>
          </p:cNvPr>
          <p:cNvSpPr txBox="1"/>
          <p:nvPr/>
        </p:nvSpPr>
        <p:spPr>
          <a:xfrm>
            <a:off x="1666844" y="264036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B062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60661644-53B6-40D8-8D02-4C157006CDBD}"/>
              </a:ext>
            </a:extLst>
          </p:cNvPr>
          <p:cNvSpPr/>
          <p:nvPr/>
        </p:nvSpPr>
        <p:spPr>
          <a:xfrm>
            <a:off x="9843566" y="2607296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A055CB0-ECE9-4FF6-B955-B7EFAAA48B2B}"/>
              </a:ext>
            </a:extLst>
          </p:cNvPr>
          <p:cNvSpPr txBox="1"/>
          <p:nvPr/>
        </p:nvSpPr>
        <p:spPr>
          <a:xfrm>
            <a:off x="9978224" y="2647946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55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/5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Выноска со стрелкой влево 51">
            <a:extLst>
              <a:ext uri="{FF2B5EF4-FFF2-40B4-BE49-F238E27FC236}">
                <a16:creationId xmlns:a16="http://schemas.microsoft.com/office/drawing/2014/main" id="{E3F49048-C220-486E-A248-568CBECC8056}"/>
              </a:ext>
            </a:extLst>
          </p:cNvPr>
          <p:cNvSpPr/>
          <p:nvPr/>
        </p:nvSpPr>
        <p:spPr>
          <a:xfrm>
            <a:off x="7464152" y="2631396"/>
            <a:ext cx="143845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3F9ACBA-F299-4FB2-970F-C3B554D388C0}"/>
              </a:ext>
            </a:extLst>
          </p:cNvPr>
          <p:cNvSpPr txBox="1"/>
          <p:nvPr/>
        </p:nvSpPr>
        <p:spPr>
          <a:xfrm>
            <a:off x="7678467" y="2607296"/>
            <a:ext cx="136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Физика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D53AA92C-BCAE-4A98-884C-FAAF6186B918}"/>
              </a:ext>
            </a:extLst>
          </p:cNvPr>
          <p:cNvSpPr/>
          <p:nvPr/>
        </p:nvSpPr>
        <p:spPr>
          <a:xfrm>
            <a:off x="9843566" y="3284984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635530B-8F5C-4007-8F53-23FE26881E8C}"/>
              </a:ext>
            </a:extLst>
          </p:cNvPr>
          <p:cNvSpPr txBox="1"/>
          <p:nvPr/>
        </p:nvSpPr>
        <p:spPr>
          <a:xfrm>
            <a:off x="9941712" y="3352930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55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9E77BB98-DCC0-473E-8227-10BCC72B5127}"/>
              </a:ext>
            </a:extLst>
          </p:cNvPr>
          <p:cNvSpPr/>
          <p:nvPr/>
        </p:nvSpPr>
        <p:spPr>
          <a:xfrm>
            <a:off x="9843566" y="3861048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BEAB2AC-DCCC-4449-A14B-593707CC5398}"/>
              </a:ext>
            </a:extLst>
          </p:cNvPr>
          <p:cNvSpPr txBox="1"/>
          <p:nvPr/>
        </p:nvSpPr>
        <p:spPr>
          <a:xfrm>
            <a:off x="9912425" y="3944090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9B8013D4-6CD5-4C24-9315-857D4CAD5758}"/>
              </a:ext>
            </a:extLst>
          </p:cNvPr>
          <p:cNvSpPr/>
          <p:nvPr/>
        </p:nvSpPr>
        <p:spPr>
          <a:xfrm>
            <a:off x="9837357" y="4551512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98E0D67-2747-4EDF-A872-C11C56034DD3}"/>
              </a:ext>
            </a:extLst>
          </p:cNvPr>
          <p:cNvSpPr txBox="1"/>
          <p:nvPr/>
        </p:nvSpPr>
        <p:spPr>
          <a:xfrm>
            <a:off x="10050232" y="4634554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55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D2B958F5-8916-4943-AB6A-113782D198FE}"/>
              </a:ext>
            </a:extLst>
          </p:cNvPr>
          <p:cNvSpPr/>
          <p:nvPr/>
        </p:nvSpPr>
        <p:spPr>
          <a:xfrm>
            <a:off x="9837357" y="5661248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E435472-76AB-4021-AD9D-75F465913FDF}"/>
              </a:ext>
            </a:extLst>
          </p:cNvPr>
          <p:cNvSpPr txBox="1"/>
          <p:nvPr/>
        </p:nvSpPr>
        <p:spPr>
          <a:xfrm>
            <a:off x="9984433" y="5744290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3AE6E1A8-DA61-4500-A050-CDF026CB8090}"/>
              </a:ext>
            </a:extLst>
          </p:cNvPr>
          <p:cNvSpPr/>
          <p:nvPr/>
        </p:nvSpPr>
        <p:spPr>
          <a:xfrm>
            <a:off x="9833500" y="2226767"/>
            <a:ext cx="726997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E867902-00B5-4F77-80CE-D7F987886430}"/>
              </a:ext>
            </a:extLst>
          </p:cNvPr>
          <p:cNvSpPr txBox="1"/>
          <p:nvPr/>
        </p:nvSpPr>
        <p:spPr>
          <a:xfrm>
            <a:off x="9912424" y="2195572"/>
            <a:ext cx="69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</a:p>
        </p:txBody>
      </p:sp>
    </p:spTree>
    <p:extLst>
      <p:ext uri="{BB962C8B-B14F-4D97-AF65-F5344CB8AC3E}">
        <p14:creationId xmlns:p14="http://schemas.microsoft.com/office/powerpoint/2010/main" val="54740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57479-67B0-BCED-BED9-EDB758FD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04" y="113197"/>
            <a:ext cx="10924592" cy="84785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изменения ожидаются в формате ЕНТ в 2023 году?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0DA004-3FCF-29CD-402B-1A5B5A673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1052"/>
            <a:ext cx="10515600" cy="5626359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По решению Министерства науки и высшего образования в 2023 году всем     абитуриентам будет предоставлена возможность сдать основное ЕНТ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раза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      принять участие в конкурсе для присуждения грантов с лучшим результатом.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учитывать еще 3 попытки сдать ЕНТ для обучения на платной основе,  то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абитуриент-2023 сдаст тестирование 5 раз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и в прошлом году.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 целях обеспечения академической честности сохраняется принцип               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«1 компьютер – 2 камеры – 1 тестируемый».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записей видеонаблюдения тестирования и проверка журнала действий (логов) будет осуществлена до конца    календарного года. А на самом тестировании на экранах компьютеров будут доступны калькулятор, таблица Менделеева и растворимости солей. После завершения ЕНТ будет доступен индивидуальный тематический анализ, который позволит абитуриентам понять уровень усвоения знаний;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Есть изменения и в структуре тестовых заданий ЕНТ. Было принято решение уменьшить количество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дистракторов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(варианты ответа) в тестовых заданиях. В     тестовых заданиях с одним правильным ответом количество вариантов уменьшено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пяти до четырех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тестовых заданиях с одним или несколькими правильными ответами (не более   трех правильных    ответов) –  количество вариантов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восьми  до шести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537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ИНЖЕНЕРНЫЕ, ОБРАБАТЫВАЮЩИЕ И </a:t>
            </a:r>
            <a:br>
              <a:rPr lang="en-US" sz="3200" dirty="0"/>
            </a:br>
            <a:r>
              <a:rPr lang="ru-RU" sz="3200" dirty="0"/>
              <a:t>СТРОИТЕЛЬНЫЕ ОТРАСЛИ</a:t>
            </a:r>
          </a:p>
        </p:txBody>
      </p:sp>
      <p:sp>
        <p:nvSpPr>
          <p:cNvPr id="28" name="Выноска со стрелкой вправо 27"/>
          <p:cNvSpPr/>
          <p:nvPr/>
        </p:nvSpPr>
        <p:spPr>
          <a:xfrm>
            <a:off x="2235258" y="1714488"/>
            <a:ext cx="2204559" cy="840687"/>
          </a:xfrm>
          <a:prstGeom prst="rightArrowCallout">
            <a:avLst>
              <a:gd name="adj1" fmla="val 24434"/>
              <a:gd name="adj2" fmla="val 24641"/>
              <a:gd name="adj3" fmla="val 47113"/>
              <a:gd name="adj4" fmla="val 776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66911" y="1720759"/>
            <a:ext cx="234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Градостроительство, 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строительные работы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и гражданское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строительство</a:t>
            </a:r>
            <a:r>
              <a:rPr lang="kk-KZ" sz="1200" b="1" dirty="0">
                <a:solidFill>
                  <a:prstClr val="black"/>
                </a:solidFill>
                <a:latin typeface="Calibri"/>
              </a:rPr>
              <a:t> </a:t>
            </a:r>
            <a:endParaRPr lang="ru-RU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67177" y="1857395"/>
            <a:ext cx="2492920" cy="2891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39816" y="186611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6В07311 Геодезия и картография</a:t>
            </a:r>
            <a:endParaRPr lang="ru-RU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67177" y="2244397"/>
            <a:ext cx="2492921" cy="3987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39816" y="221800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6В07329 Проектирование зданий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 и сооружений</a:t>
            </a:r>
          </a:p>
        </p:txBody>
      </p:sp>
      <p:sp>
        <p:nvSpPr>
          <p:cNvPr id="37" name="Овал 36"/>
          <p:cNvSpPr/>
          <p:nvPr/>
        </p:nvSpPr>
        <p:spPr>
          <a:xfrm>
            <a:off x="1703512" y="1782506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31504" y="185736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B074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67177" y="3262544"/>
            <a:ext cx="2492921" cy="3824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67176" y="3212977"/>
            <a:ext cx="256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6В07352 Инженерные системы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и сети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513536" y="4643446"/>
            <a:ext cx="2446562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67176" y="4643447"/>
            <a:ext cx="285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6В07532 Стандартизация и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сертификация (по отраслям)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513536" y="5146932"/>
            <a:ext cx="2444852" cy="4252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85415" y="5127576"/>
            <a:ext cx="2258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6В07533 Метрология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(по отраслям)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Выноска со стрелкой влево 49"/>
          <p:cNvSpPr/>
          <p:nvPr/>
        </p:nvSpPr>
        <p:spPr>
          <a:xfrm>
            <a:off x="6960096" y="2777122"/>
            <a:ext cx="144016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99921" y="2564905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endParaRPr lang="ru-RU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</a:t>
            </a: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Физика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467177" y="2714620"/>
            <a:ext cx="2492921" cy="4966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439816" y="274960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6В07322 Промышленное и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гражданское строительство </a:t>
            </a:r>
          </a:p>
        </p:txBody>
      </p:sp>
      <p:sp>
        <p:nvSpPr>
          <p:cNvPr id="86" name="Выноска со стрелкой вправо 85"/>
          <p:cNvSpPr/>
          <p:nvPr/>
        </p:nvSpPr>
        <p:spPr>
          <a:xfrm>
            <a:off x="2198784" y="4652566"/>
            <a:ext cx="2241033" cy="848136"/>
          </a:xfrm>
          <a:prstGeom prst="rightArrowCallout">
            <a:avLst>
              <a:gd name="adj1" fmla="val 25000"/>
              <a:gd name="adj2" fmla="val 27809"/>
              <a:gd name="adj3" fmla="val 54359"/>
              <a:gd name="adj4" fmla="val 7467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166911" y="4643447"/>
            <a:ext cx="220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Стандартизация, </a:t>
            </a:r>
          </a:p>
          <a:p>
            <a:pPr algn="just"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сертификация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algn="just"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и метрология </a:t>
            </a:r>
          </a:p>
          <a:p>
            <a:pPr algn="just"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(по отраслям)</a:t>
            </a:r>
          </a:p>
        </p:txBody>
      </p:sp>
      <p:sp>
        <p:nvSpPr>
          <p:cNvPr id="88" name="Овал 87"/>
          <p:cNvSpPr/>
          <p:nvPr/>
        </p:nvSpPr>
        <p:spPr>
          <a:xfrm>
            <a:off x="1694374" y="4646866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651219" y="471830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B076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Выноска со стрелкой влево 93"/>
          <p:cNvSpPr/>
          <p:nvPr/>
        </p:nvSpPr>
        <p:spPr>
          <a:xfrm>
            <a:off x="6985608" y="4885281"/>
            <a:ext cx="1414649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99921" y="4824724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Физика </a:t>
            </a:r>
          </a:p>
        </p:txBody>
      </p:sp>
      <p:sp>
        <p:nvSpPr>
          <p:cNvPr id="51" name="Стрелка вниз 50"/>
          <p:cNvSpPr/>
          <p:nvPr/>
        </p:nvSpPr>
        <p:spPr>
          <a:xfrm>
            <a:off x="1604989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467177" y="3721022"/>
            <a:ext cx="249292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67176" y="3721023"/>
            <a:ext cx="2276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6В07361 Производство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строительных материалов,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изделий и конструкций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96DB9EE-67AB-43B4-8D8D-26EC1811A0EA}"/>
              </a:ext>
            </a:extLst>
          </p:cNvPr>
          <p:cNvSpPr/>
          <p:nvPr/>
        </p:nvSpPr>
        <p:spPr>
          <a:xfrm>
            <a:off x="9372455" y="2789705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F7F53D-1A73-4847-834D-1555FB6BAE32}"/>
              </a:ext>
            </a:extLst>
          </p:cNvPr>
          <p:cNvSpPr txBox="1"/>
          <p:nvPr/>
        </p:nvSpPr>
        <p:spPr>
          <a:xfrm>
            <a:off x="9519531" y="2872747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95DD1E6-EEEC-43FE-84A0-29CF058F7C9D}"/>
              </a:ext>
            </a:extLst>
          </p:cNvPr>
          <p:cNvSpPr/>
          <p:nvPr/>
        </p:nvSpPr>
        <p:spPr>
          <a:xfrm>
            <a:off x="9372455" y="4869160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8842EB-FB2A-4FAC-BBD0-E876DB8AAC44}"/>
              </a:ext>
            </a:extLst>
          </p:cNvPr>
          <p:cNvSpPr txBox="1"/>
          <p:nvPr/>
        </p:nvSpPr>
        <p:spPr>
          <a:xfrm>
            <a:off x="9519531" y="4952202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2B950CF-F317-4DD9-AF64-8F05044EFE67}"/>
              </a:ext>
            </a:extLst>
          </p:cNvPr>
          <p:cNvSpPr/>
          <p:nvPr/>
        </p:nvSpPr>
        <p:spPr>
          <a:xfrm>
            <a:off x="9349836" y="2380075"/>
            <a:ext cx="726997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66DF60C-5430-449F-81A2-1AB49E96ECCB}"/>
              </a:ext>
            </a:extLst>
          </p:cNvPr>
          <p:cNvSpPr txBox="1"/>
          <p:nvPr/>
        </p:nvSpPr>
        <p:spPr>
          <a:xfrm>
            <a:off x="9428760" y="2348880"/>
            <a:ext cx="69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УСЛУГИ</a:t>
            </a: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2235258" y="2132856"/>
            <a:ext cx="2132551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82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3572" y="2218547"/>
            <a:ext cx="1836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Туризм	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30856" y="2115179"/>
            <a:ext cx="2132551" cy="429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4496" y="2174060"/>
            <a:ext cx="1855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6B1110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5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Туризм</a:t>
            </a:r>
          </a:p>
        </p:txBody>
      </p:sp>
      <p:sp>
        <p:nvSpPr>
          <p:cNvPr id="22" name="Выноска со стрелкой вправо 21"/>
          <p:cNvSpPr/>
          <p:nvPr/>
        </p:nvSpPr>
        <p:spPr>
          <a:xfrm>
            <a:off x="2244434" y="5315509"/>
            <a:ext cx="2123375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732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52749" y="5301209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Социальная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работа</a:t>
            </a:r>
          </a:p>
        </p:txBody>
      </p:sp>
      <p:sp>
        <p:nvSpPr>
          <p:cNvPr id="31" name="Овал 30"/>
          <p:cNvSpPr/>
          <p:nvPr/>
        </p:nvSpPr>
        <p:spPr>
          <a:xfrm>
            <a:off x="1703512" y="2132856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31504" y="220971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B091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740024" y="5309809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67508" y="534428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B090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Выноска со стрелкой влево 43"/>
          <p:cNvSpPr/>
          <p:nvPr/>
        </p:nvSpPr>
        <p:spPr>
          <a:xfrm>
            <a:off x="6600056" y="4409206"/>
            <a:ext cx="188290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0401" y="4370805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География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2351584" y="1267610"/>
            <a:ext cx="303112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Пятиугольник 27"/>
          <p:cNvSpPr/>
          <p:nvPr/>
        </p:nvSpPr>
        <p:spPr>
          <a:xfrm rot="10800000">
            <a:off x="6096000" y="1267610"/>
            <a:ext cx="324036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3592" y="121383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kk-KZ" sz="1400" b="1" dirty="0">
                <a:solidFill>
                  <a:prstClr val="black"/>
                </a:solidFill>
                <a:latin typeface="Calibri"/>
              </a:rPr>
              <a:t>Наименование групп </a:t>
            </a:r>
          </a:p>
          <a:p>
            <a:pPr algn="ctr" latinLnBrk="1"/>
            <a:r>
              <a:rPr lang="kk-KZ" sz="1400" b="1" dirty="0">
                <a:solidFill>
                  <a:prstClr val="black"/>
                </a:solidFill>
                <a:latin typeface="Calibri"/>
              </a:rPr>
              <a:t>образовательных программ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0016" y="119675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kk-KZ" sz="1400" b="1" dirty="0">
                <a:solidFill>
                  <a:prstClr val="black"/>
                </a:solidFill>
                <a:latin typeface="Calibri"/>
              </a:rPr>
              <a:t>Наименование </a:t>
            </a:r>
            <a:r>
              <a:rPr lang="kk-KZ" sz="1400" b="1">
                <a:solidFill>
                  <a:prstClr val="black"/>
                </a:solidFill>
                <a:latin typeface="Calibri"/>
              </a:rPr>
              <a:t>образовательных </a:t>
            </a:r>
          </a:p>
          <a:p>
            <a:pPr algn="ctr" latinLnBrk="1"/>
            <a:r>
              <a:rPr lang="kk-KZ" sz="1400" b="1">
                <a:solidFill>
                  <a:prstClr val="black"/>
                </a:solidFill>
                <a:latin typeface="Calibri"/>
              </a:rPr>
              <a:t>программ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5352575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37696" y="3971497"/>
            <a:ext cx="2125711" cy="5805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84496" y="3933057"/>
            <a:ext cx="271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6В11301 Организация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перевозок, движения и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эксплуатация транспорта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395930" y="5306725"/>
            <a:ext cx="2167477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67809" y="5301209"/>
            <a:ext cx="298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6B10205 Социальная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работа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Выноска со стрелкой влево 51"/>
          <p:cNvSpPr/>
          <p:nvPr/>
        </p:nvSpPr>
        <p:spPr>
          <a:xfrm>
            <a:off x="6600056" y="2164980"/>
            <a:ext cx="188290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14370" y="2126579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География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Иностранный язык</a:t>
            </a:r>
          </a:p>
        </p:txBody>
      </p:sp>
      <p:sp>
        <p:nvSpPr>
          <p:cNvPr id="58" name="Выноска со стрелкой вправо 57"/>
          <p:cNvSpPr/>
          <p:nvPr/>
        </p:nvSpPr>
        <p:spPr>
          <a:xfrm>
            <a:off x="2214410" y="3004545"/>
            <a:ext cx="2153399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72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66911" y="2980446"/>
            <a:ext cx="227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Ресторанное дело и 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гостиничный бизнес</a:t>
            </a:r>
          </a:p>
        </p:txBody>
      </p:sp>
      <p:sp>
        <p:nvSpPr>
          <p:cNvPr id="60" name="Овал 59"/>
          <p:cNvSpPr/>
          <p:nvPr/>
        </p:nvSpPr>
        <p:spPr>
          <a:xfrm>
            <a:off x="1682664" y="3004545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10656" y="307598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B093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Выноска со стрелкой влево 61"/>
          <p:cNvSpPr/>
          <p:nvPr/>
        </p:nvSpPr>
        <p:spPr>
          <a:xfrm>
            <a:off x="6600056" y="2996953"/>
            <a:ext cx="188290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14370" y="2996953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География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Иностранный язык</a:t>
            </a:r>
          </a:p>
        </p:txBody>
      </p:sp>
      <p:sp>
        <p:nvSpPr>
          <p:cNvPr id="64" name="Выноска со стрелкой вправо 63"/>
          <p:cNvSpPr/>
          <p:nvPr/>
        </p:nvSpPr>
        <p:spPr>
          <a:xfrm>
            <a:off x="2214410" y="4120033"/>
            <a:ext cx="2153399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72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66911" y="4077073"/>
            <a:ext cx="2128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prstClr val="black"/>
                </a:solidFill>
                <a:latin typeface="Calibri"/>
              </a:rPr>
              <a:t>Транспортные </a:t>
            </a:r>
          </a:p>
          <a:p>
            <a:pPr latinLnBrk="1"/>
            <a:r>
              <a:rPr lang="kk-KZ" sz="1200" b="1" dirty="0">
                <a:solidFill>
                  <a:prstClr val="black"/>
                </a:solidFill>
                <a:latin typeface="Calibri"/>
              </a:rPr>
              <a:t>услуги</a:t>
            </a:r>
            <a:endParaRPr lang="ru-RU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1682664" y="4120033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10656" y="415649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B095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Выноска со стрелкой влево 67"/>
          <p:cNvSpPr/>
          <p:nvPr/>
        </p:nvSpPr>
        <p:spPr>
          <a:xfrm>
            <a:off x="6611057" y="5339610"/>
            <a:ext cx="1882900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71402" y="5301209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kk-KZ" sz="1200">
                <a:solidFill>
                  <a:prstClr val="black"/>
                </a:solidFill>
                <a:latin typeface="Calibri"/>
              </a:rPr>
              <a:t>Биология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>
                <a:solidFill>
                  <a:prstClr val="black"/>
                </a:solidFill>
                <a:latin typeface="Calibri"/>
              </a:rPr>
              <a:t>География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437696" y="2980446"/>
            <a:ext cx="2125711" cy="4987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76182" y="3017512"/>
            <a:ext cx="238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6B11107</a:t>
            </a:r>
            <a:r>
              <a:rPr lang="kk-KZ" sz="1200" dirty="0">
                <a:solidFill>
                  <a:prstClr val="black"/>
                </a:solidFill>
                <a:latin typeface="Calibri"/>
              </a:rPr>
              <a:t> Ресторанное дело </a:t>
            </a:r>
          </a:p>
          <a:p>
            <a:pPr latinLnBrk="1"/>
            <a:r>
              <a:rPr lang="kk-KZ" sz="1200" dirty="0">
                <a:solidFill>
                  <a:prstClr val="black"/>
                </a:solidFill>
                <a:latin typeface="Calibri"/>
              </a:rPr>
              <a:t>и гостиничный бизнес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37696" y="4653136"/>
            <a:ext cx="2125711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84496" y="4653137"/>
            <a:ext cx="2287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6В11302 Логистика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(по отраслям)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3288051-BA1E-4066-B05B-ECD5682E5F81}"/>
              </a:ext>
            </a:extLst>
          </p:cNvPr>
          <p:cNvSpPr/>
          <p:nvPr/>
        </p:nvSpPr>
        <p:spPr>
          <a:xfrm>
            <a:off x="9471108" y="2175248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1900A8-F46F-4DDC-AE55-CFB7E74E1694}"/>
              </a:ext>
            </a:extLst>
          </p:cNvPr>
          <p:cNvSpPr txBox="1"/>
          <p:nvPr/>
        </p:nvSpPr>
        <p:spPr>
          <a:xfrm>
            <a:off x="9618184" y="2258290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99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BFCD31A5-D58A-4E21-A350-787F43A06DC3}"/>
              </a:ext>
            </a:extLst>
          </p:cNvPr>
          <p:cNvSpPr/>
          <p:nvPr/>
        </p:nvSpPr>
        <p:spPr>
          <a:xfrm>
            <a:off x="9471108" y="2996952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0FB24FA-9FD2-4959-A880-BEB41DAF36DA}"/>
              </a:ext>
            </a:extLst>
          </p:cNvPr>
          <p:cNvSpPr txBox="1"/>
          <p:nvPr/>
        </p:nvSpPr>
        <p:spPr>
          <a:xfrm>
            <a:off x="9480377" y="3079994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97/83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D8FE5A08-8F14-4039-B80C-527271CAB9B3}"/>
              </a:ext>
            </a:extLst>
          </p:cNvPr>
          <p:cNvSpPr/>
          <p:nvPr/>
        </p:nvSpPr>
        <p:spPr>
          <a:xfrm>
            <a:off x="9464899" y="4419169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CA7E048-E4A0-4D21-AC15-7D17A2980018}"/>
              </a:ext>
            </a:extLst>
          </p:cNvPr>
          <p:cNvSpPr txBox="1"/>
          <p:nvPr/>
        </p:nvSpPr>
        <p:spPr>
          <a:xfrm>
            <a:off x="9474168" y="4502211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109/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97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FDDFAA87-1EC0-40E7-8577-25376DDA4B9B}"/>
              </a:ext>
            </a:extLst>
          </p:cNvPr>
          <p:cNvSpPr/>
          <p:nvPr/>
        </p:nvSpPr>
        <p:spPr>
          <a:xfrm>
            <a:off x="9464899" y="5355273"/>
            <a:ext cx="716931" cy="461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E39A446-305D-438E-8FF1-B51B414384B5}"/>
              </a:ext>
            </a:extLst>
          </p:cNvPr>
          <p:cNvSpPr txBox="1"/>
          <p:nvPr/>
        </p:nvSpPr>
        <p:spPr>
          <a:xfrm>
            <a:off x="9474168" y="5438315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2/69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836676A6-647C-43E8-B3CE-75C7BB8C50D6}"/>
              </a:ext>
            </a:extLst>
          </p:cNvPr>
          <p:cNvSpPr/>
          <p:nvPr/>
        </p:nvSpPr>
        <p:spPr>
          <a:xfrm>
            <a:off x="9459659" y="1794719"/>
            <a:ext cx="726997" cy="323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0BF9556-9DC2-40BB-B650-1A2D59988DB6}"/>
              </a:ext>
            </a:extLst>
          </p:cNvPr>
          <p:cNvSpPr txBox="1"/>
          <p:nvPr/>
        </p:nvSpPr>
        <p:spPr>
          <a:xfrm>
            <a:off x="9538583" y="1763524"/>
            <a:ext cx="69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</a:p>
        </p:txBody>
      </p:sp>
    </p:spTree>
    <p:extLst>
      <p:ext uri="{BB962C8B-B14F-4D97-AF65-F5344CB8AC3E}">
        <p14:creationId xmlns:p14="http://schemas.microsoft.com/office/powerpoint/2010/main" val="2291433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D3083CB-9331-9720-272B-111302019AA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9375" y="2668556"/>
            <a:ext cx="10972800" cy="3749891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9996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EB859-FA90-C0BF-1EF3-CB5EF1E1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06" y="158622"/>
            <a:ext cx="10803294" cy="83042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изменения ожидаются в формате ЕНТ в 2023 году? </a:t>
            </a:r>
            <a:r>
              <a:rPr lang="ru-RU" sz="3600" b="1" dirty="0" err="1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тся</a:t>
            </a:r>
            <a:r>
              <a:rPr lang="ru-RU" sz="3600" b="1" dirty="0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в формате ЕНТ в 2023 году? </a:t>
            </a:r>
            <a:r>
              <a:rPr lang="ru-RU" sz="4400" b="1" dirty="0" err="1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ия</a:t>
            </a:r>
            <a:r>
              <a:rPr lang="ru-RU" sz="4400" b="1" dirty="0">
                <a:solidFill>
                  <a:schemeClr val="bg1"/>
                </a:solidFill>
                <a:latin typeface="Montserrat ExtraBold" panose="00000900000000000000" pitchFamily="2" charset="-52"/>
                <a:cs typeface="Times New Roman" panose="02020603050405020304" pitchFamily="18" charset="0"/>
              </a:rPr>
              <a:t> Какие изменения ожидаются в формате ЕНТ в 2023 году? ожидаются в формате ЕНТ в 2023 году?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35B52-E9F3-9E5C-7270-F87DB729E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3143"/>
            <a:ext cx="10515600" cy="5934269"/>
          </a:xfrm>
        </p:spPr>
        <p:txBody>
          <a:bodyPr>
            <a:normAutofit fontScale="62500" lnSpcReduction="20000"/>
          </a:bodyPr>
          <a:lstStyle/>
          <a:p>
            <a:pPr indent="0" algn="just">
              <a:buNone/>
            </a:pPr>
            <a:r>
              <a:rPr lang="ru-RU" sz="4600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внесены изменения в количество тестовых заданий по предметам </a:t>
            </a:r>
            <a:r>
              <a:rPr lang="ru-RU" sz="4600" b="1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Казахстана» и «Грамотность чтения». </a:t>
            </a:r>
            <a:r>
              <a:rPr lang="ru-RU" sz="4600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в одном варианте «Истории Казахстана» будет 20 тестовых заданий:10 заданий с выбором одного правильного ответа, 10 заданий на основе контекста. Также, если раньше   по </a:t>
            </a:r>
            <a:r>
              <a:rPr lang="ru-RU" sz="4600" b="1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«Грамотности чтения» </a:t>
            </a:r>
            <a:r>
              <a:rPr lang="ru-RU" sz="4600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абитуриенты отвечали на 20 вопросов, то теперь     будет 15 тестовых   заданий по 3 текстам.</a:t>
            </a:r>
          </a:p>
          <a:p>
            <a:pPr algn="just"/>
            <a:r>
              <a:rPr lang="ru-RU" sz="4600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Таким образом</a:t>
            </a:r>
            <a:r>
              <a:rPr lang="ru-RU" sz="4600" b="1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 истории Казахстана – 20, по грамотности чтения – 15,  по математической грамотности – 15 и по 35 заданий по двум профильным     предметам. </a:t>
            </a:r>
          </a:p>
          <a:p>
            <a:pPr algn="just"/>
            <a:r>
              <a:rPr lang="ru-RU" sz="4600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5) </a:t>
            </a:r>
            <a:r>
              <a:rPr lang="ru-RU" sz="4600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– </a:t>
            </a:r>
            <a:r>
              <a:rPr lang="ru-RU" sz="4600" b="1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140. </a:t>
            </a:r>
          </a:p>
          <a:p>
            <a:pPr algn="just"/>
            <a:r>
              <a:rPr lang="ru-RU" sz="4600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6) </a:t>
            </a:r>
            <a:r>
              <a:rPr lang="ru-RU" sz="4600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Общее время тестирования составляет </a:t>
            </a:r>
            <a:r>
              <a:rPr lang="ru-RU" sz="4600" b="1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часа (240 минут)</a:t>
            </a:r>
            <a:r>
              <a:rPr lang="ru-RU" sz="4600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4600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7) </a:t>
            </a:r>
            <a:r>
              <a:rPr lang="ru-RU" sz="4600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сохранится дополнительное время в 40 минут для детей </a:t>
            </a:r>
            <a:r>
              <a:rPr lang="ru-RU" sz="4600" dirty="0">
                <a:solidFill>
                  <a:srgbClr val="1515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600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особыми образовательными потребностями.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50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56ACC-4497-41F0-BB47-D0E74F6D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06"/>
            <a:ext cx="10515600" cy="74644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Комбинация профильных предметов ЕНТ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E855A-7B91-6F93-BF0F-DC47351E1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731"/>
            <a:ext cx="10515600" cy="5253232"/>
          </a:xfrm>
        </p:spPr>
        <p:txBody>
          <a:bodyPr>
            <a:normAutofit fontScale="92500" lnSpcReduction="20000"/>
          </a:bodyPr>
          <a:lstStyle/>
          <a:p>
            <a:r>
              <a:rPr lang="ru-RU" sz="4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поступлении на IT-направления подготовки абитуриенты со следующего учебного года </a:t>
            </a:r>
            <a:r>
              <a:rPr lang="ru-RU" sz="40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будут сдавать не физику, а информатику</a:t>
            </a:r>
            <a:r>
              <a:rPr lang="ru-RU" sz="40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2022-2023 учебного года в перечень комбинаций профильных предметов ЕНТ включен предмет </a:t>
            </a:r>
            <a:r>
              <a:rPr lang="ru-RU" sz="4000" b="1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«Информатика»</a:t>
            </a:r>
            <a:r>
              <a:rPr lang="ru-RU" sz="4000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000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связи с этим, поступающие на группы образовательных программ </a:t>
            </a:r>
            <a:r>
              <a:rPr lang="ru-RU" sz="4000" b="1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учителей информатики», «Информационные технологии», «Информационная безопасность» </a:t>
            </a:r>
            <a:r>
              <a:rPr lang="ru-RU" sz="4000" b="0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сдают ЕНТ по комбинации </a:t>
            </a:r>
            <a:r>
              <a:rPr lang="ru-RU" sz="4000" b="1" i="0" dirty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«Математика-Информатика».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8D36B-94E8-1EB0-5917-08AC16290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538"/>
            <a:ext cx="10515600" cy="745217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Комбинация профильных предметов ЕНТ</a:t>
            </a:r>
            <a:endParaRPr lang="ru-RU" sz="29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6D69719-4BF8-3C37-56B5-74C61B877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73413"/>
              </p:ext>
            </p:extLst>
          </p:nvPr>
        </p:nvGraphicFramePr>
        <p:xfrm>
          <a:off x="382555" y="746448"/>
          <a:ext cx="11355355" cy="5868953"/>
        </p:xfrm>
        <a:graphic>
          <a:graphicData uri="http://schemas.openxmlformats.org/drawingml/2006/table">
            <a:tbl>
              <a:tblPr/>
              <a:tblGrid>
                <a:gridCol w="907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5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3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8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cs typeface="Times New Roman" pitchFamily="18" charset="0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ExtraBold" panose="000009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cs typeface="Times New Roman" pitchFamily="18" charset="0"/>
                        </a:rPr>
                        <a:t>Профильный предмет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ExtraBold" panose="000009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cs typeface="Times New Roman" pitchFamily="18" charset="0"/>
                        </a:rPr>
                        <a:t>Профильный предмет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ExtraBold" panose="000009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b"/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algn="ctr" fontAlgn="b"/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ea typeface="+mn-ea"/>
                          <a:cs typeface="Times New Roman" pitchFamily="18" charset="0"/>
                        </a:rPr>
                        <a:t>групп ОП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cs typeface="Times New Roman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ExtraBold" panose="000009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Математика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Физика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22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Творческий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Творческий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19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3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Биология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Химия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4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Биология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География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Математика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География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6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Всемирная история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География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7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Иностранный язык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Всемирная история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98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8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Казахский язык / </a:t>
                      </a:r>
                    </a:p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Русский язык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Казахская литература / </a:t>
                      </a:r>
                    </a:p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Русская литература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6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9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География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Иностранный язык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Всемирная история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Основы права</a:t>
                      </a:r>
                      <a:endParaRPr lang="ru-RU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11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Химия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Физика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k-K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12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k-K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Математика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k-K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Информатика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b"/>
                      <a:r>
                        <a:rPr lang="kk-KZ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Montserrat SemiBold" panose="000007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33191"/>
                  </a:ext>
                </a:extLst>
              </a:tr>
              <a:tr h="33309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cs typeface="Times New Roman" pitchFamily="18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ExtraBold" panose="000009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Montserrat ExtraBold" panose="00000900000000000000" pitchFamily="2" charset="-52"/>
                          <a:cs typeface="Times New Roman" pitchFamily="18" charset="0"/>
                        </a:rPr>
                        <a:t>98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Montserrat ExtraBold" panose="00000900000000000000" pitchFamily="2" charset="-52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950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53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D408F-1A71-B429-F58A-8AFEA085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959"/>
            <a:ext cx="10515600" cy="83975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ЕНТ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6D2E77E-607A-B05F-63C7-23D9838C0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1253"/>
            <a:ext cx="10515600" cy="42305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ЕНТ проводится 4 раза в год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10C50F3-E887-3638-EBFC-81AAF6B8A1D3}"/>
              </a:ext>
            </a:extLst>
          </p:cNvPr>
          <p:cNvGrpSpPr/>
          <p:nvPr/>
        </p:nvGrpSpPr>
        <p:grpSpPr>
          <a:xfrm>
            <a:off x="838200" y="1570518"/>
            <a:ext cx="10515600" cy="4079175"/>
            <a:chOff x="90255" y="1683737"/>
            <a:chExt cx="11916752" cy="4347299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BE2E6BA-FFA6-08FA-C894-6BE467A07E4D}"/>
                </a:ext>
              </a:extLst>
            </p:cNvPr>
            <p:cNvSpPr/>
            <p:nvPr/>
          </p:nvSpPr>
          <p:spPr>
            <a:xfrm>
              <a:off x="2327774" y="2695646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>
              <a:reflection blurRad="139700" stA="50000" endPos="18000" dir="5400000" sy="-100000" algn="bl" rotWithShape="0"/>
            </a:effectLst>
          </p:spPr>
          <p:txBody>
            <a:bodyPr lIns="69134" tIns="34568" rIns="69134" bIns="34568"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4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1C890A3D-1296-6DE1-C5CB-B99E3D4A37D7}"/>
                </a:ext>
              </a:extLst>
            </p:cNvPr>
            <p:cNvSpPr/>
            <p:nvPr/>
          </p:nvSpPr>
          <p:spPr>
            <a:xfrm>
              <a:off x="2661966" y="1683738"/>
              <a:ext cx="1746426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2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2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5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F81BD">
                    <a:lumMod val="60000"/>
                    <a:lumOff val="40000"/>
                  </a:srgbClr>
                </a:gs>
                <a:gs pos="93000">
                  <a:srgbClr val="4F81BD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lIns="69134" tIns="34568" rIns="69134" bIns="34568" rtlCol="0" anchor="ctr"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4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F5010F25-70C0-AD2F-8BE7-BBF20427E562}"/>
                </a:ext>
              </a:extLst>
            </p:cNvPr>
            <p:cNvSpPr/>
            <p:nvPr/>
          </p:nvSpPr>
          <p:spPr>
            <a:xfrm>
              <a:off x="4788464" y="2695646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>
              <a:reflection blurRad="139700" stA="50000" endPos="18000" dir="5400000" sy="-100000" algn="bl" rotWithShape="0"/>
            </a:effectLst>
          </p:spPr>
          <p:txBody>
            <a:bodyPr lIns="69134" tIns="34568" rIns="69134" bIns="34568"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4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A35D5AD2-FF77-C463-A24E-8D4EE17517CC}"/>
                </a:ext>
              </a:extLst>
            </p:cNvPr>
            <p:cNvSpPr/>
            <p:nvPr/>
          </p:nvSpPr>
          <p:spPr>
            <a:xfrm rot="10800000">
              <a:off x="5123406" y="1683737"/>
              <a:ext cx="1798465" cy="2923403"/>
            </a:xfrm>
            <a:custGeom>
              <a:avLst/>
              <a:gdLst>
                <a:gd name="connsiteX0" fmla="*/ 1544434 w 1670466"/>
                <a:gd name="connsiteY0" fmla="*/ 2408774 h 2408774"/>
                <a:gd name="connsiteX1" fmla="*/ 111364 w 1670466"/>
                <a:gd name="connsiteY1" fmla="*/ 2313451 h 2408774"/>
                <a:gd name="connsiteX2" fmla="*/ 111364 w 1670466"/>
                <a:gd name="connsiteY2" fmla="*/ 2309217 h 2408774"/>
                <a:gd name="connsiteX3" fmla="*/ 93260 w 1670466"/>
                <a:gd name="connsiteY3" fmla="*/ 2306438 h 2408774"/>
                <a:gd name="connsiteX4" fmla="*/ 0 w 1670466"/>
                <a:gd name="connsiteY4" fmla="*/ 2199468 h 2408774"/>
                <a:gd name="connsiteX5" fmla="*/ 0 w 1670466"/>
                <a:gd name="connsiteY5" fmla="*/ 2158862 h 2408774"/>
                <a:gd name="connsiteX6" fmla="*/ 0 w 1670466"/>
                <a:gd name="connsiteY6" fmla="*/ 468699 h 2408774"/>
                <a:gd name="connsiteX7" fmla="*/ 0 w 1670466"/>
                <a:gd name="connsiteY7" fmla="*/ 371393 h 2408774"/>
                <a:gd name="connsiteX8" fmla="*/ 152697 w 1670466"/>
                <a:gd name="connsiteY8" fmla="*/ 255300 h 2408774"/>
                <a:gd name="connsiteX9" fmla="*/ 1034226 w 1670466"/>
                <a:gd name="connsiteY9" fmla="*/ 255300 h 2408774"/>
                <a:gd name="connsiteX10" fmla="*/ 1238466 w 1670466"/>
                <a:gd name="connsiteY10" fmla="*/ 0 h 2408774"/>
                <a:gd name="connsiteX11" fmla="*/ 1442706 w 1670466"/>
                <a:gd name="connsiteY11" fmla="*/ 255300 h 2408774"/>
                <a:gd name="connsiteX12" fmla="*/ 1517769 w 1670466"/>
                <a:gd name="connsiteY12" fmla="*/ 255300 h 2408774"/>
                <a:gd name="connsiteX13" fmla="*/ 1670466 w 1670466"/>
                <a:gd name="connsiteY13" fmla="*/ 371393 h 2408774"/>
                <a:gd name="connsiteX14" fmla="*/ 1670466 w 1670466"/>
                <a:gd name="connsiteY14" fmla="*/ 468699 h 2408774"/>
                <a:gd name="connsiteX15" fmla="*/ 1670466 w 1670466"/>
                <a:gd name="connsiteY15" fmla="*/ 2199468 h 2408774"/>
                <a:gd name="connsiteX16" fmla="*/ 1670466 w 1670466"/>
                <a:gd name="connsiteY16" fmla="*/ 2296774 h 2408774"/>
                <a:gd name="connsiteX17" fmla="*/ 1577205 w 1670466"/>
                <a:gd name="connsiteY17" fmla="*/ 2403744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544434" y="2408774"/>
                  </a:moveTo>
                  <a:lnTo>
                    <a:pt x="111364" y="2313451"/>
                  </a:lnTo>
                  <a:lnTo>
                    <a:pt x="111364" y="2309217"/>
                  </a:lnTo>
                  <a:lnTo>
                    <a:pt x="93260" y="2306438"/>
                  </a:lnTo>
                  <a:cubicBezTo>
                    <a:pt x="38454" y="2288814"/>
                    <a:pt x="0" y="2247556"/>
                    <a:pt x="0" y="2199468"/>
                  </a:cubicBezTo>
                  <a:lnTo>
                    <a:pt x="0" y="2158862"/>
                  </a:lnTo>
                  <a:lnTo>
                    <a:pt x="0" y="468699"/>
                  </a:lnTo>
                  <a:lnTo>
                    <a:pt x="0" y="371393"/>
                  </a:lnTo>
                  <a:cubicBezTo>
                    <a:pt x="0" y="307276"/>
                    <a:pt x="68364" y="255300"/>
                    <a:pt x="152697" y="255300"/>
                  </a:cubicBezTo>
                  <a:lnTo>
                    <a:pt x="1034226" y="255300"/>
                  </a:lnTo>
                  <a:lnTo>
                    <a:pt x="1238466" y="0"/>
                  </a:lnTo>
                  <a:lnTo>
                    <a:pt x="1442706" y="255300"/>
                  </a:lnTo>
                  <a:lnTo>
                    <a:pt x="1517769" y="255300"/>
                  </a:lnTo>
                  <a:cubicBezTo>
                    <a:pt x="1602102" y="255300"/>
                    <a:pt x="1670466" y="307276"/>
                    <a:pt x="1670466" y="371393"/>
                  </a:cubicBezTo>
                  <a:lnTo>
                    <a:pt x="1670466" y="468699"/>
                  </a:lnTo>
                  <a:lnTo>
                    <a:pt x="1670466" y="2199468"/>
                  </a:lnTo>
                  <a:lnTo>
                    <a:pt x="1670466" y="2296774"/>
                  </a:lnTo>
                  <a:cubicBezTo>
                    <a:pt x="1670466" y="2344861"/>
                    <a:pt x="1632011" y="2386120"/>
                    <a:pt x="1577205" y="24037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504D">
                    <a:lumMod val="60000"/>
                    <a:lumOff val="40000"/>
                  </a:srgbClr>
                </a:gs>
                <a:gs pos="93000">
                  <a:srgbClr val="C0504D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lIns="69134" tIns="34568" rIns="69134" bIns="34568" rtlCol="0" anchor="ctr"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4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111621DF-9FD1-6202-91A3-6678A351C51B}"/>
                </a:ext>
              </a:extLst>
            </p:cNvPr>
            <p:cNvSpPr/>
            <p:nvPr/>
          </p:nvSpPr>
          <p:spPr>
            <a:xfrm>
              <a:off x="7226399" y="2748548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>
              <a:reflection blurRad="139700" stA="50000" endPos="18000" dir="5400000" sy="-100000" algn="bl" rotWithShape="0"/>
            </a:effectLst>
          </p:spPr>
          <p:txBody>
            <a:bodyPr lIns="69134" tIns="34568" rIns="69134" bIns="34568"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4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4D632954-0EE2-F7FE-D766-1FD251B803EB}"/>
                </a:ext>
              </a:extLst>
            </p:cNvPr>
            <p:cNvSpPr/>
            <p:nvPr/>
          </p:nvSpPr>
          <p:spPr>
            <a:xfrm>
              <a:off x="7561338" y="1736639"/>
              <a:ext cx="1726256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2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2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6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BB59">
                    <a:lumMod val="60000"/>
                    <a:lumOff val="40000"/>
                  </a:srgbClr>
                </a:gs>
                <a:gs pos="93000">
                  <a:srgbClr val="9BBB59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lIns="69134" tIns="34568" rIns="69134" bIns="34568" rtlCol="0" anchor="ctr"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4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1F90ED07-68CD-0E1A-40B1-AF30D8307414}"/>
                </a:ext>
              </a:extLst>
            </p:cNvPr>
            <p:cNvSpPr/>
            <p:nvPr/>
          </p:nvSpPr>
          <p:spPr>
            <a:xfrm>
              <a:off x="9665974" y="2754189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>
              <a:reflection blurRad="139700" stA="50000" endPos="18000" dir="5400000" sy="-100000" algn="bl" rotWithShape="0"/>
            </a:effectLst>
          </p:spPr>
          <p:txBody>
            <a:bodyPr lIns="69134" tIns="34568" rIns="69134" bIns="34568"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4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9E6BEC7A-627E-8EDC-5FB5-A3E817A33003}"/>
                </a:ext>
              </a:extLst>
            </p:cNvPr>
            <p:cNvSpPr/>
            <p:nvPr/>
          </p:nvSpPr>
          <p:spPr>
            <a:xfrm>
              <a:off x="10002418" y="1742282"/>
              <a:ext cx="1587207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1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1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5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064A2">
                    <a:lumMod val="60000"/>
                    <a:lumOff val="40000"/>
                  </a:srgbClr>
                </a:gs>
                <a:gs pos="93000">
                  <a:srgbClr val="8064A2"/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lIns="69134" tIns="34568" rIns="69134" bIns="34568" rtlCol="0" anchor="ctr"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4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D185732-CA38-AE1D-D454-7AD8C102CD2F}"/>
                </a:ext>
              </a:extLst>
            </p:cNvPr>
            <p:cNvSpPr txBox="1"/>
            <p:nvPr/>
          </p:nvSpPr>
          <p:spPr>
            <a:xfrm>
              <a:off x="297935" y="2775397"/>
              <a:ext cx="1954463" cy="647411"/>
            </a:xfrm>
            <a:prstGeom prst="rect">
              <a:avLst/>
            </a:prstGeom>
            <a:noFill/>
          </p:spPr>
          <p:txBody>
            <a:bodyPr wrap="square" lIns="69134" tIns="34568" rIns="69134" bIns="34568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349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SemiBold" panose="00000700000000000000" pitchFamily="2" charset="-52"/>
                </a:rPr>
                <a:t>Сроки подачи заявлении</a:t>
              </a:r>
              <a:endParaRPr kumimoji="0" lang="ru-RU" sz="1349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A29B907-8668-8EF5-DA61-2F889E5542C9}"/>
                </a:ext>
              </a:extLst>
            </p:cNvPr>
            <p:cNvSpPr txBox="1"/>
            <p:nvPr/>
          </p:nvSpPr>
          <p:spPr>
            <a:xfrm>
              <a:off x="2605540" y="2722496"/>
              <a:ext cx="1903954" cy="668293"/>
            </a:xfrm>
            <a:prstGeom prst="rect">
              <a:avLst/>
            </a:prstGeom>
            <a:noFill/>
          </p:spPr>
          <p:txBody>
            <a:bodyPr wrap="square" lIns="69134" tIns="34568" rIns="69134" bIns="34568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-52"/>
                </a:rPr>
                <a:t>с 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-52"/>
                </a:rPr>
                <a:t>2</a:t>
              </a:r>
              <a:r>
                <a:rPr kumimoji="0" lang="kk-KZ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-52"/>
                </a:rPr>
                <a:t>4 декабря по 21 января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5B9AB63-99AA-5280-D49D-34F19B0349D1}"/>
                </a:ext>
              </a:extLst>
            </p:cNvPr>
            <p:cNvSpPr txBox="1"/>
            <p:nvPr/>
          </p:nvSpPr>
          <p:spPr>
            <a:xfrm>
              <a:off x="5065025" y="2722861"/>
              <a:ext cx="1885394" cy="668293"/>
            </a:xfrm>
            <a:prstGeom prst="rect">
              <a:avLst/>
            </a:prstGeom>
            <a:noFill/>
          </p:spPr>
          <p:txBody>
            <a:bodyPr wrap="square" lIns="69134" tIns="34568" rIns="69134" bIns="34568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-52"/>
                </a:rPr>
                <a:t>с 20 февраля</a:t>
              </a:r>
            </a:p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-52"/>
                </a:rPr>
                <a:t>по 10 марта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B6ED52A-3CEC-580A-340F-FAE4E7BA8D18}"/>
                </a:ext>
              </a:extLst>
            </p:cNvPr>
            <p:cNvSpPr txBox="1"/>
            <p:nvPr/>
          </p:nvSpPr>
          <p:spPr>
            <a:xfrm>
              <a:off x="7578014" y="2722496"/>
              <a:ext cx="1726256" cy="955850"/>
            </a:xfrm>
            <a:prstGeom prst="rect">
              <a:avLst/>
            </a:prstGeom>
            <a:noFill/>
          </p:spPr>
          <p:txBody>
            <a:bodyPr wrap="square" lIns="69134" tIns="34568" rIns="69134" bIns="34568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-52"/>
                </a:rPr>
                <a:t>с 1 мая по 10 июня*</a:t>
              </a:r>
            </a:p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SemiBold" panose="00000700000000000000" pitchFamily="2" charset="-52"/>
                </a:rPr>
                <a:t>(на грант)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50F23D6-1660-A1BB-DEA9-02D2DFCF0FB0}"/>
                </a:ext>
              </a:extLst>
            </p:cNvPr>
            <p:cNvSpPr txBox="1"/>
            <p:nvPr/>
          </p:nvSpPr>
          <p:spPr>
            <a:xfrm>
              <a:off x="10000918" y="2791073"/>
              <a:ext cx="1587206" cy="668293"/>
            </a:xfrm>
            <a:prstGeom prst="rect">
              <a:avLst/>
            </a:prstGeom>
            <a:noFill/>
          </p:spPr>
          <p:txBody>
            <a:bodyPr wrap="square" lIns="69134" tIns="34568" rIns="69134" bIns="34568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itchFamily="18" charset="0"/>
                </a:rPr>
                <a:t>с 15 по   30 июля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32268EB-54E3-B7B6-75CD-D1B9E3DC1E63}"/>
                </a:ext>
              </a:extLst>
            </p:cNvPr>
            <p:cNvSpPr txBox="1"/>
            <p:nvPr/>
          </p:nvSpPr>
          <p:spPr>
            <a:xfrm>
              <a:off x="90255" y="5019729"/>
              <a:ext cx="2236767" cy="647411"/>
            </a:xfrm>
            <a:prstGeom prst="rect">
              <a:avLst/>
            </a:prstGeom>
            <a:noFill/>
          </p:spPr>
          <p:txBody>
            <a:bodyPr wrap="square" lIns="69134" tIns="34568" rIns="69134" bIns="34568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349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SemiBold" panose="00000700000000000000" pitchFamily="2" charset="-52"/>
                </a:rPr>
                <a:t>Сроки </a:t>
              </a:r>
            </a:p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349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SemiBold" panose="00000700000000000000" pitchFamily="2" charset="-52"/>
                </a:rPr>
                <a:t>тестирования</a:t>
              </a:r>
              <a:endParaRPr kumimoji="0" lang="ru-RU" sz="1349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SemiBold" panose="00000700000000000000" pitchFamily="2" charset="-52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245C54-70F4-DF51-C7C7-AF46CC636B98}"/>
                </a:ext>
              </a:extLst>
            </p:cNvPr>
            <p:cNvSpPr txBox="1"/>
            <p:nvPr/>
          </p:nvSpPr>
          <p:spPr>
            <a:xfrm>
              <a:off x="2327022" y="4824876"/>
              <a:ext cx="2257848" cy="668293"/>
            </a:xfrm>
            <a:prstGeom prst="rect">
              <a:avLst/>
            </a:prstGeom>
            <a:noFill/>
          </p:spPr>
          <p:txBody>
            <a:bodyPr wrap="square" lIns="69134" tIns="34568" rIns="69134" bIns="34568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</a:rPr>
                <a:t>с 25 января  по 22 февраля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D54688-4EE1-EC1B-1D23-A33E763EAEF0}"/>
                </a:ext>
              </a:extLst>
            </p:cNvPr>
            <p:cNvSpPr txBox="1"/>
            <p:nvPr/>
          </p:nvSpPr>
          <p:spPr>
            <a:xfrm>
              <a:off x="2050008" y="1736638"/>
              <a:ext cx="729801" cy="1216535"/>
            </a:xfrm>
            <a:prstGeom prst="rect">
              <a:avLst/>
            </a:prstGeom>
            <a:noFill/>
          </p:spPr>
          <p:txBody>
            <a:bodyPr wrap="none" lIns="69134" tIns="34568" rIns="69134" bIns="34568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69" b="1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C451D07-BA08-3A6E-898E-62C54B1EAC59}"/>
                </a:ext>
              </a:extLst>
            </p:cNvPr>
            <p:cNvSpPr txBox="1"/>
            <p:nvPr/>
          </p:nvSpPr>
          <p:spPr>
            <a:xfrm>
              <a:off x="4807791" y="4978765"/>
              <a:ext cx="2180039" cy="400848"/>
            </a:xfrm>
            <a:prstGeom prst="rect">
              <a:avLst/>
            </a:prstGeom>
            <a:noFill/>
          </p:spPr>
          <p:txBody>
            <a:bodyPr wrap="square" lIns="69134" tIns="34568" rIns="69134" bIns="34568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498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</a:rPr>
                <a:t>с 1 по 31 марта</a:t>
              </a:r>
              <a:endParaRPr kumimoji="0" lang="ru-RU" sz="1498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AA9D467-3D5B-E04C-17EE-F45E0E0E2614}"/>
                </a:ext>
              </a:extLst>
            </p:cNvPr>
            <p:cNvSpPr txBox="1"/>
            <p:nvPr/>
          </p:nvSpPr>
          <p:spPr>
            <a:xfrm>
              <a:off x="4509493" y="1723445"/>
              <a:ext cx="729801" cy="1216535"/>
            </a:xfrm>
            <a:prstGeom prst="rect">
              <a:avLst/>
            </a:prstGeom>
            <a:noFill/>
          </p:spPr>
          <p:txBody>
            <a:bodyPr wrap="none" lIns="69134" tIns="34568" rIns="69134" bIns="34568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69" b="1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D472D22-2518-0024-1E3B-56764D5F318F}"/>
                </a:ext>
              </a:extLst>
            </p:cNvPr>
            <p:cNvSpPr txBox="1"/>
            <p:nvPr/>
          </p:nvSpPr>
          <p:spPr>
            <a:xfrm>
              <a:off x="7292934" y="4978766"/>
              <a:ext cx="2190562" cy="342117"/>
            </a:xfrm>
            <a:prstGeom prst="rect">
              <a:avLst/>
            </a:prstGeom>
            <a:noFill/>
          </p:spPr>
          <p:txBody>
            <a:bodyPr wrap="square" lIns="69134" tIns="34568" rIns="69134" bIns="34568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199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kk-KZ" sz="1498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</a:rPr>
                <a:t>с 1 по 30 июня*</a:t>
              </a:r>
              <a:endParaRPr kumimoji="0" lang="ru-RU" sz="1498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9BF3CFA-5689-C299-883D-9FE9D7886C78}"/>
                </a:ext>
              </a:extLst>
            </p:cNvPr>
            <p:cNvSpPr txBox="1"/>
            <p:nvPr/>
          </p:nvSpPr>
          <p:spPr>
            <a:xfrm>
              <a:off x="7005808" y="1761887"/>
              <a:ext cx="729801" cy="1216535"/>
            </a:xfrm>
            <a:prstGeom prst="rect">
              <a:avLst/>
            </a:prstGeom>
            <a:noFill/>
          </p:spPr>
          <p:txBody>
            <a:bodyPr wrap="none" lIns="69134" tIns="34568" rIns="69134" bIns="34568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69" b="1" i="0" u="none" strike="noStrike" kern="0" cap="none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E20DAF-6A39-28F6-D024-329A1B55845A}"/>
                </a:ext>
              </a:extLst>
            </p:cNvPr>
            <p:cNvSpPr txBox="1"/>
            <p:nvPr/>
          </p:nvSpPr>
          <p:spPr>
            <a:xfrm>
              <a:off x="9665974" y="4978766"/>
              <a:ext cx="2341033" cy="342117"/>
            </a:xfrm>
            <a:prstGeom prst="rect">
              <a:avLst/>
            </a:prstGeom>
            <a:noFill/>
          </p:spPr>
          <p:txBody>
            <a:bodyPr wrap="square" lIns="69134" tIns="34568" rIns="69134" bIns="34568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498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-52"/>
                </a:rPr>
                <a:t>с 10 по 20 августа</a:t>
              </a:r>
              <a:endParaRPr kumimoji="0" lang="ru-RU" sz="1498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C972631-195F-B5C9-1061-F0DBA6F80833}"/>
                </a:ext>
              </a:extLst>
            </p:cNvPr>
            <p:cNvSpPr txBox="1"/>
            <p:nvPr/>
          </p:nvSpPr>
          <p:spPr>
            <a:xfrm>
              <a:off x="9388207" y="1767067"/>
              <a:ext cx="729801" cy="1216535"/>
            </a:xfrm>
            <a:prstGeom prst="rect">
              <a:avLst/>
            </a:prstGeom>
            <a:noFill/>
          </p:spPr>
          <p:txBody>
            <a:bodyPr wrap="none" lIns="69134" tIns="34568" rIns="69134" bIns="34568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69" b="1" i="0" u="none" strike="noStrike" kern="0" cap="none" spc="0" normalizeH="0" baseline="0" noProof="0" dirty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</a:rPr>
                <a:t>4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A44E686-265C-D8F6-6977-65C4F02E3C84}"/>
              </a:ext>
            </a:extLst>
          </p:cNvPr>
          <p:cNvSpPr txBox="1"/>
          <p:nvPr/>
        </p:nvSpPr>
        <p:spPr>
          <a:xfrm>
            <a:off x="3107533" y="5888533"/>
            <a:ext cx="7853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Примечание: *указанные сроки ЕНТ (июнь) могут измениться</a:t>
            </a:r>
          </a:p>
        </p:txBody>
      </p:sp>
    </p:spTree>
    <p:extLst>
      <p:ext uri="{BB962C8B-B14F-4D97-AF65-F5344CB8AC3E}">
        <p14:creationId xmlns:p14="http://schemas.microsoft.com/office/powerpoint/2010/main" val="7883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E0C48-3B14-0464-A103-530558BC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614"/>
            <a:ext cx="10515600" cy="587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Проходные баллы ЕНТ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1C199D8-4B39-B9E4-6474-D21572EE2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382557"/>
              </p:ext>
            </p:extLst>
          </p:nvPr>
        </p:nvGraphicFramePr>
        <p:xfrm>
          <a:off x="1356049" y="774442"/>
          <a:ext cx="9479902" cy="5980921"/>
        </p:xfrm>
        <a:graphic>
          <a:graphicData uri="http://schemas.openxmlformats.org/drawingml/2006/table">
            <a:tbl>
              <a:tblPr firstRow="1" bandRow="1"/>
              <a:tblGrid>
                <a:gridCol w="9479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5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n-US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MAX</a:t>
                      </a:r>
                      <a:r>
                        <a:rPr lang="en-US" sz="1500" b="1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балл – 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140 (по пяти предметам)</a:t>
                      </a:r>
                      <a:endParaRPr lang="ru-RU" sz="1500" b="1" kern="1200" baseline="0" dirty="0">
                        <a:solidFill>
                          <a:srgbClr val="002060"/>
                        </a:solidFill>
                        <a:latin typeface="Montserrat SemiBold" panose="00000700000000000000" pitchFamily="2" charset="-52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r>
                        <a:rPr lang="ru-RU" sz="1500" b="1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На творческие ГОП: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MAX</a:t>
                      </a:r>
                      <a:r>
                        <a:rPr lang="en-US" sz="1500" b="1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балл с учетом творческих экзаменов – 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125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ea typeface="+mn-ea"/>
                          <a:cs typeface="Times New Roman" pitchFamily="18" charset="0"/>
                        </a:rPr>
                        <a:t>Каждый творческий экзамен – 45 баллов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4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В национальные ВУЗы: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Не менее - 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65 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баллов;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На Педагогические науки и Право - 75 баллов;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Сельское хозяйство и биоресурсы, Ветеринария − не менее 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60 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баллов;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Не менее 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5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-ти баллов по истории Казахстана, мат. грамотности, грамотности чтения;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Не менее 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5-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ти баллов по профильным предметам.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4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В другие ВУЗы: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Не менее 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50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 баллов;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На Педагогические науки и Право - 75 баллов;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На Здравоохранение и социальное обеспечение (медицина) - не менее 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70 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баллов;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Не менее 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5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-ти баллов по истории Казахстана, мат. грамотности, грамотности чтения;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Не менее </a:t>
                      </a:r>
                      <a:r>
                        <a:rPr lang="ru-RU" sz="1500" b="1" kern="1200" baseline="0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5-</a:t>
                      </a: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Montserrat SemiBold" panose="00000700000000000000" pitchFamily="2" charset="-52"/>
                          <a:cs typeface="Times New Roman" pitchFamily="18" charset="0"/>
                        </a:rPr>
                        <a:t>ти баллов по профильным предметам.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827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">
            <a:extLst>
              <a:ext uri="{FF2B5EF4-FFF2-40B4-BE49-F238E27FC236}">
                <a16:creationId xmlns:a16="http://schemas.microsoft.com/office/drawing/2014/main" id="{6A7B2D97-D457-5220-7707-87F48601A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0" y="163679"/>
            <a:ext cx="9793736" cy="65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9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C6FDC827-6EE1-41F6-A42B-F4D76777B899}"/>
              </a:ext>
            </a:extLst>
          </p:cNvPr>
          <p:cNvSpPr/>
          <p:nvPr/>
        </p:nvSpPr>
        <p:spPr>
          <a:xfrm>
            <a:off x="9341028" y="1674969"/>
            <a:ext cx="1603780" cy="515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808175" y="4687144"/>
            <a:ext cx="1863890" cy="3709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799858" y="3851921"/>
            <a:ext cx="1872206" cy="4464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347" y="79581"/>
            <a:ext cx="9144000" cy="1069514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ru-RU" altLang="ko-KR" dirty="0"/>
              <a:t>ПЕДАГОГИЧЕСКИЕ НАУКИ</a:t>
            </a:r>
            <a:endParaRPr lang="ko-KR" altLang="en-US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5352575" y="1083415"/>
            <a:ext cx="720080" cy="4320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351584" y="1303370"/>
            <a:ext cx="303112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10800000">
            <a:off x="6096000" y="1303370"/>
            <a:ext cx="3240360" cy="429747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3592" y="124959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kk-KZ" sz="1400" b="1" dirty="0">
                <a:solidFill>
                  <a:prstClr val="black"/>
                </a:solidFill>
                <a:latin typeface="Calibri"/>
              </a:rPr>
              <a:t>Наименование групп </a:t>
            </a:r>
          </a:p>
          <a:p>
            <a:pPr algn="ctr" latinLnBrk="1"/>
            <a:r>
              <a:rPr lang="kk-KZ" sz="1400" b="1" dirty="0">
                <a:solidFill>
                  <a:prstClr val="black"/>
                </a:solidFill>
                <a:latin typeface="Calibri"/>
              </a:rPr>
              <a:t>образовательных программ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0016" y="123251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kk-KZ" sz="1400" b="1" dirty="0">
                <a:solidFill>
                  <a:prstClr val="black"/>
                </a:solidFill>
                <a:latin typeface="Calibri"/>
              </a:rPr>
              <a:t>Наименование образовательных программ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Выноска со стрелкой вправо 22"/>
          <p:cNvSpPr/>
          <p:nvPr/>
        </p:nvSpPr>
        <p:spPr>
          <a:xfrm>
            <a:off x="2207569" y="2175247"/>
            <a:ext cx="2600604" cy="432048"/>
          </a:xfrm>
          <a:prstGeom prst="rightArrowCallout">
            <a:avLst>
              <a:gd name="adj1" fmla="val 29110"/>
              <a:gd name="adj2" fmla="val 36028"/>
              <a:gd name="adj3" fmla="val 101192"/>
              <a:gd name="adj4" fmla="val 790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8750" y="2227511"/>
            <a:ext cx="29585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Педагогика и психология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08174" y="2227510"/>
            <a:ext cx="1863890" cy="446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36166" y="2227511"/>
            <a:ext cx="228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6В01103 Педагогика и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психология</a:t>
            </a:r>
          </a:p>
        </p:txBody>
      </p:sp>
      <p:sp>
        <p:nvSpPr>
          <p:cNvPr id="27" name="Выноска со стрелкой вправо 26"/>
          <p:cNvSpPr/>
          <p:nvPr/>
        </p:nvSpPr>
        <p:spPr>
          <a:xfrm>
            <a:off x="2207569" y="2823319"/>
            <a:ext cx="2591109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854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8750" y="2823320"/>
            <a:ext cx="25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Дошкольное обучение 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и воспитание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08174" y="2875581"/>
            <a:ext cx="1863890" cy="3797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6166" y="2852937"/>
            <a:ext cx="1935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6В01201 Дошкольное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обучение и воспитание</a:t>
            </a:r>
          </a:p>
        </p:txBody>
      </p:sp>
      <p:sp>
        <p:nvSpPr>
          <p:cNvPr id="17" name="Выноска со стрелкой вправо 16"/>
          <p:cNvSpPr/>
          <p:nvPr/>
        </p:nvSpPr>
        <p:spPr>
          <a:xfrm>
            <a:off x="2207569" y="3405879"/>
            <a:ext cx="2591108" cy="432048"/>
          </a:xfrm>
          <a:prstGeom prst="rightArrowCallout">
            <a:avLst>
              <a:gd name="adj1" fmla="val 25000"/>
              <a:gd name="adj2" fmla="val 31919"/>
              <a:gd name="adj3" fmla="val 86808"/>
              <a:gd name="adj4" fmla="val 786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2724" y="3392015"/>
            <a:ext cx="236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Подготовка учителей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физической культуры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08175" y="3418180"/>
            <a:ext cx="1863890" cy="3708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6166" y="3358734"/>
            <a:ext cx="228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6В01408 Физическая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культура и спорт</a:t>
            </a:r>
          </a:p>
          <a:p>
            <a:pPr latinLnBrk="1"/>
            <a:endParaRPr lang="kk-KZ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6166" y="3872082"/>
            <a:ext cx="2007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6В01407</a:t>
            </a:r>
            <a:r>
              <a:rPr lang="kk-KZ" sz="1200" dirty="0">
                <a:solidFill>
                  <a:prstClr val="black"/>
                </a:solidFill>
                <a:latin typeface="Calibri"/>
              </a:rPr>
              <a:t> Тренер по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kk-KZ" sz="1200" dirty="0">
                <a:solidFill>
                  <a:prstClr val="black"/>
                </a:solidFill>
                <a:latin typeface="Calibri"/>
              </a:rPr>
              <a:t>футболу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Выноска со стрелкой вправо 33"/>
          <p:cNvSpPr/>
          <p:nvPr/>
        </p:nvSpPr>
        <p:spPr>
          <a:xfrm>
            <a:off x="2199255" y="4265988"/>
            <a:ext cx="2599423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88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51286" y="4265989"/>
            <a:ext cx="250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Подготовка учителей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математики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799860" y="4358084"/>
            <a:ext cx="1872205" cy="254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36166" y="4365105"/>
            <a:ext cx="1935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6В01509 </a:t>
            </a:r>
            <a:r>
              <a:rPr lang="kk-KZ" sz="1200" dirty="0">
                <a:solidFill>
                  <a:prstClr val="black"/>
                </a:solidFill>
                <a:latin typeface="Calibri"/>
              </a:rPr>
              <a:t>Математика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27850" y="4664170"/>
            <a:ext cx="229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6В01508 Подготовка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учителей математики </a:t>
            </a:r>
          </a:p>
        </p:txBody>
      </p:sp>
      <p:sp>
        <p:nvSpPr>
          <p:cNvPr id="39" name="Выноска со стрелкой вправо 38"/>
          <p:cNvSpPr/>
          <p:nvPr/>
        </p:nvSpPr>
        <p:spPr>
          <a:xfrm>
            <a:off x="2199254" y="5229200"/>
            <a:ext cx="2594392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923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51286" y="5199584"/>
            <a:ext cx="250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Подготовка учителей 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физики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808174" y="5279617"/>
            <a:ext cx="1863891" cy="4292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36166" y="5279618"/>
            <a:ext cx="1935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6В01510 Подготовка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учителей физики</a:t>
            </a:r>
          </a:p>
        </p:txBody>
      </p:sp>
      <p:sp>
        <p:nvSpPr>
          <p:cNvPr id="44" name="Выноска со стрелкой вправо 43"/>
          <p:cNvSpPr/>
          <p:nvPr/>
        </p:nvSpPr>
        <p:spPr>
          <a:xfrm>
            <a:off x="2190939" y="5845006"/>
            <a:ext cx="2602708" cy="432048"/>
          </a:xfrm>
          <a:prstGeom prst="rightArrowCallout">
            <a:avLst>
              <a:gd name="adj1" fmla="val 25000"/>
              <a:gd name="adj2" fmla="val 27809"/>
              <a:gd name="adj3" fmla="val 86808"/>
              <a:gd name="adj4" fmla="val 79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51286" y="5847656"/>
            <a:ext cx="250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Подготовка учителей </a:t>
            </a:r>
          </a:p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информатики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799859" y="5888306"/>
            <a:ext cx="1872206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99859" y="5877273"/>
            <a:ext cx="1872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6В01511 Информатика</a:t>
            </a:r>
          </a:p>
        </p:txBody>
      </p:sp>
      <p:sp>
        <p:nvSpPr>
          <p:cNvPr id="43" name="Овал 42"/>
          <p:cNvSpPr/>
          <p:nvPr/>
        </p:nvSpPr>
        <p:spPr>
          <a:xfrm>
            <a:off x="1667508" y="2141583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95500" y="221359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B001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667508" y="2780928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95500" y="285293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B002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667508" y="3356992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95500" y="342900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B005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1650642" y="4214818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90276" y="428625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prstClr val="black"/>
                </a:solidFill>
                <a:latin typeface="Calibri"/>
              </a:rPr>
              <a:t>B009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658734" y="5257235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86726" y="530120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B010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1675892" y="5867979"/>
            <a:ext cx="432048" cy="4320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03884" y="596031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prstClr val="black"/>
                </a:solidFill>
                <a:latin typeface="Calibri"/>
              </a:rPr>
              <a:t>B011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Выноска со стрелкой влево 61"/>
          <p:cNvSpPr/>
          <p:nvPr/>
        </p:nvSpPr>
        <p:spPr>
          <a:xfrm>
            <a:off x="6704102" y="2241802"/>
            <a:ext cx="1408123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Выноска со стрелкой влево 62"/>
          <p:cNvSpPr/>
          <p:nvPr/>
        </p:nvSpPr>
        <p:spPr>
          <a:xfrm>
            <a:off x="6704102" y="2852937"/>
            <a:ext cx="1408123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8461" y="2257709"/>
            <a:ext cx="164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Биология</a:t>
            </a: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География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88088" y="2823320"/>
            <a:ext cx="120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Биология</a:t>
            </a: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География</a:t>
            </a:r>
          </a:p>
        </p:txBody>
      </p:sp>
      <p:sp>
        <p:nvSpPr>
          <p:cNvPr id="65" name="Выноска со стрелкой влево 64"/>
          <p:cNvSpPr/>
          <p:nvPr/>
        </p:nvSpPr>
        <p:spPr>
          <a:xfrm>
            <a:off x="6672064" y="3429000"/>
            <a:ext cx="1440160" cy="772780"/>
          </a:xfrm>
          <a:prstGeom prst="leftArrowCallout">
            <a:avLst>
              <a:gd name="adj1" fmla="val 24999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Выноска со стрелкой влево 65"/>
          <p:cNvSpPr/>
          <p:nvPr/>
        </p:nvSpPr>
        <p:spPr>
          <a:xfrm>
            <a:off x="6699578" y="4492058"/>
            <a:ext cx="1412647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Выноска со стрелкой влево 66"/>
          <p:cNvSpPr/>
          <p:nvPr/>
        </p:nvSpPr>
        <p:spPr>
          <a:xfrm>
            <a:off x="6710456" y="5284659"/>
            <a:ext cx="1401768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Выноска со стрелкой влево 67"/>
          <p:cNvSpPr/>
          <p:nvPr/>
        </p:nvSpPr>
        <p:spPr>
          <a:xfrm>
            <a:off x="6680382" y="5871756"/>
            <a:ext cx="1431843" cy="437565"/>
          </a:xfrm>
          <a:prstGeom prst="leftArrowCallout">
            <a:avLst>
              <a:gd name="adj1" fmla="val 25000"/>
              <a:gd name="adj2" fmla="val 21301"/>
              <a:gd name="adj3" fmla="val 25000"/>
              <a:gd name="adj4" fmla="val 860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6406" y="3429001"/>
            <a:ext cx="1647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Творческий 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экзамен</a:t>
            </a: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Творческий</a:t>
            </a:r>
          </a:p>
          <a:p>
            <a:pPr latinLnBrk="1"/>
            <a:r>
              <a:rPr lang="ru-RU" sz="1200" dirty="0">
                <a:solidFill>
                  <a:prstClr val="black"/>
                </a:solidFill>
                <a:latin typeface="Calibri"/>
              </a:rPr>
              <a:t>экзамен</a:t>
            </a:r>
          </a:p>
          <a:p>
            <a:pPr latinLnBrk="1"/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0096" y="450084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Физика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0097" y="5254026"/>
            <a:ext cx="143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Физика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16080" y="583836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Математика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171450" indent="-171450" latinLnBrk="1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Информатика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D711526-2D7D-4DDF-8336-9AE2E6E59486}"/>
              </a:ext>
            </a:extLst>
          </p:cNvPr>
          <p:cNvSpPr/>
          <p:nvPr/>
        </p:nvSpPr>
        <p:spPr>
          <a:xfrm>
            <a:off x="9697276" y="2279383"/>
            <a:ext cx="87177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424E3-DD22-47EA-950E-CC8EA8DACB1F}"/>
              </a:ext>
            </a:extLst>
          </p:cNvPr>
          <p:cNvSpPr txBox="1"/>
          <p:nvPr/>
        </p:nvSpPr>
        <p:spPr>
          <a:xfrm>
            <a:off x="9914770" y="2296632"/>
            <a:ext cx="654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89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79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C71E1838-B163-4D75-B4C0-EB38A992B386}"/>
              </a:ext>
            </a:extLst>
          </p:cNvPr>
          <p:cNvSpPr/>
          <p:nvPr/>
        </p:nvSpPr>
        <p:spPr>
          <a:xfrm>
            <a:off x="9697277" y="2863830"/>
            <a:ext cx="871773" cy="476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DBEA4C9-F302-420B-885E-FF9401D3E03D}"/>
              </a:ext>
            </a:extLst>
          </p:cNvPr>
          <p:cNvSpPr txBox="1"/>
          <p:nvPr/>
        </p:nvSpPr>
        <p:spPr>
          <a:xfrm>
            <a:off x="9980576" y="2980035"/>
            <a:ext cx="654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75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C2EF0259-DE49-405D-A094-9ACBE2B15422}"/>
              </a:ext>
            </a:extLst>
          </p:cNvPr>
          <p:cNvSpPr/>
          <p:nvPr/>
        </p:nvSpPr>
        <p:spPr>
          <a:xfrm>
            <a:off x="9705708" y="3503475"/>
            <a:ext cx="889586" cy="476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1E7DBB1-B2C7-430D-A444-9FACACFFB116}"/>
              </a:ext>
            </a:extLst>
          </p:cNvPr>
          <p:cNvSpPr txBox="1"/>
          <p:nvPr/>
        </p:nvSpPr>
        <p:spPr>
          <a:xfrm>
            <a:off x="9870211" y="3560928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/1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254BD220-9428-4634-AAB3-CE95656A8431}"/>
              </a:ext>
            </a:extLst>
          </p:cNvPr>
          <p:cNvSpPr/>
          <p:nvPr/>
        </p:nvSpPr>
        <p:spPr>
          <a:xfrm>
            <a:off x="9695309" y="4492058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0F972C7-E0FF-4CEA-BABB-F8CD6661EC20}"/>
              </a:ext>
            </a:extLst>
          </p:cNvPr>
          <p:cNvSpPr txBox="1"/>
          <p:nvPr/>
        </p:nvSpPr>
        <p:spPr>
          <a:xfrm>
            <a:off x="9779773" y="4583890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/11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1D590840-8489-4B3B-9217-093FABEC585C}"/>
              </a:ext>
            </a:extLst>
          </p:cNvPr>
          <p:cNvSpPr/>
          <p:nvPr/>
        </p:nvSpPr>
        <p:spPr>
          <a:xfrm>
            <a:off x="9705708" y="5301209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6CD6B8-34DB-4E49-A951-C76DC1E3F2C2}"/>
              </a:ext>
            </a:extLst>
          </p:cNvPr>
          <p:cNvSpPr txBox="1"/>
          <p:nvPr/>
        </p:nvSpPr>
        <p:spPr>
          <a:xfrm>
            <a:off x="9673921" y="5371950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/10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D2AB0F5F-FCD9-427A-8BD2-BDBEFB5A0D07}"/>
              </a:ext>
            </a:extLst>
          </p:cNvPr>
          <p:cNvSpPr/>
          <p:nvPr/>
        </p:nvSpPr>
        <p:spPr>
          <a:xfrm>
            <a:off x="9681123" y="5931713"/>
            <a:ext cx="915077" cy="4671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1"/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E5E2E22-A063-4AD7-97BC-5DD53F17289D}"/>
              </a:ext>
            </a:extLst>
          </p:cNvPr>
          <p:cNvSpPr txBox="1"/>
          <p:nvPr/>
        </p:nvSpPr>
        <p:spPr>
          <a:xfrm>
            <a:off x="9748366" y="6015772"/>
            <a:ext cx="726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/8</a:t>
            </a:r>
            <a:r>
              <a:rPr lang="kk-KZ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DB391E2-88F8-423C-8084-0EF179BE1F3A}"/>
              </a:ext>
            </a:extLst>
          </p:cNvPr>
          <p:cNvSpPr txBox="1"/>
          <p:nvPr/>
        </p:nvSpPr>
        <p:spPr>
          <a:xfrm>
            <a:off x="8954116" y="1659594"/>
            <a:ext cx="2444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</a:p>
          <a:p>
            <a:pPr algn="ctr" latinLnBrk="1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Общий</a:t>
            </a:r>
          </a:p>
          <a:p>
            <a:pPr algn="ctr" latinLnBrk="1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конкурс/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сел.квота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1772</Words>
  <Application>Microsoft Office PowerPoint</Application>
  <PresentationFormat>Широкоэкранный</PresentationFormat>
  <Paragraphs>635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Montserrat</vt:lpstr>
      <vt:lpstr>Montserrat ExtraBold</vt:lpstr>
      <vt:lpstr>Montserrat SemiBold</vt:lpstr>
      <vt:lpstr>Palatino Linotype</vt:lpstr>
      <vt:lpstr>Times New Roman</vt:lpstr>
      <vt:lpstr>Wingdings</vt:lpstr>
      <vt:lpstr>Тема Office</vt:lpstr>
      <vt:lpstr>Custom Design</vt:lpstr>
      <vt:lpstr>ЕНТ-2023</vt:lpstr>
      <vt:lpstr>Какие изменения ожидаются в формате ЕНТ в 2023 году?</vt:lpstr>
      <vt:lpstr>    Какие изменения ожидаются в формате ЕНТ в 2023 году? тся в формате ЕНТ в 2023 году? ия Какие изменения ожидаются в формате ЕНТ в 2023 году? ожидаются в формате ЕНТ в 2023 году? </vt:lpstr>
      <vt:lpstr>Комбинация профильных предметов ЕНТ</vt:lpstr>
      <vt:lpstr>Комбинация профильных предметов ЕНТ</vt:lpstr>
      <vt:lpstr>Сроки ЕНТ</vt:lpstr>
      <vt:lpstr>Проходные баллы ЕНТ</vt:lpstr>
      <vt:lpstr>Презентация PowerPoint</vt:lpstr>
      <vt:lpstr> ПЕДАГОГИЧЕСКИЕ НАУКИ</vt:lpstr>
      <vt:lpstr>ПЕДАГОГИЧЕСКИЕ НАУКИ</vt:lpstr>
      <vt:lpstr>ИСКУССТВО И ГУМАНИТАРНЫЕ НАУКИ</vt:lpstr>
      <vt:lpstr>ИСКУССТВО И ГУМАНИТАРНЫЕ НАУКИ</vt:lpstr>
      <vt:lpstr>СОЦИАЛЬНЫЕ НАУКИ, ЖУРНАЛИСТИКА  И ИНФОРМАЦИЯ</vt:lpstr>
      <vt:lpstr>БИЗНЕС, УПРАВЛЕНИЕ И ПРАВО</vt:lpstr>
      <vt:lpstr>БИЗНЕС, УПРАВЛЕНИЕ И ПРАВО</vt:lpstr>
      <vt:lpstr>ЕСТЕСТВЕННЫЕ НАУКИ, МАТЕМАТИКА  И СТАТИСТИКА</vt:lpstr>
      <vt:lpstr>ЕСТЕСТВЕННЫЕ НАУКИ, МАТЕМАТИКА  И СТАТИСТИКА</vt:lpstr>
      <vt:lpstr>ИНФОРМАЦИОННО-КОММУНИКАЦИОННЫЕ ТЕХНОЛОГИИ</vt:lpstr>
      <vt:lpstr>ИНЖЕНЕРНЫЕ, ОБРАБАТЫВАЮЩИЕ И  СТРОИТЕЛЬНЫЕ ОТРАСЛИ</vt:lpstr>
      <vt:lpstr>ИНЖЕНЕРНЫЕ, ОБРАБАТЫВАЮЩИЕ И  СТРОИТЕЛЬНЫЕ ОТРАСЛИ</vt:lpstr>
      <vt:lpstr>УСЛУГИ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ЕНТ-2023</dc:title>
  <dc:creator>91 школа</dc:creator>
  <cp:lastModifiedBy>91 школа</cp:lastModifiedBy>
  <cp:revision>2</cp:revision>
  <dcterms:created xsi:type="dcterms:W3CDTF">2023-01-17T08:40:07Z</dcterms:created>
  <dcterms:modified xsi:type="dcterms:W3CDTF">2023-01-17T11:03:55Z</dcterms:modified>
</cp:coreProperties>
</file>