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sldIdLst>
    <p:sldId id="674" r:id="rId3"/>
    <p:sldId id="287" r:id="rId4"/>
    <p:sldId id="673" r:id="rId5"/>
    <p:sldId id="657" r:id="rId6"/>
    <p:sldId id="283" r:id="rId7"/>
    <p:sldId id="268" r:id="rId8"/>
    <p:sldId id="285" r:id="rId9"/>
    <p:sldId id="257" r:id="rId10"/>
    <p:sldId id="260" r:id="rId11"/>
    <p:sldId id="261" r:id="rId12"/>
    <p:sldId id="263" r:id="rId13"/>
    <p:sldId id="264" r:id="rId14"/>
    <p:sldId id="265" r:id="rId15"/>
    <p:sldId id="266" r:id="rId16"/>
    <p:sldId id="267" r:id="rId17"/>
    <p:sldId id="269" r:id="rId18"/>
    <p:sldId id="270" r:id="rId19"/>
    <p:sldId id="271" r:id="rId20"/>
    <p:sldId id="272" r:id="rId21"/>
    <p:sldId id="273" r:id="rId22"/>
    <p:sldId id="311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6" autoAdjust="0"/>
    <p:restoredTop sz="94660"/>
  </p:normalViewPr>
  <p:slideViewPr>
    <p:cSldViewPr>
      <p:cViewPr varScale="1">
        <p:scale>
          <a:sx n="82" d="100"/>
          <a:sy n="82" d="100"/>
        </p:scale>
        <p:origin x="159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25316-4A8B-4181-823A-B907B1D6D96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160EE-F375-42F4-A606-1E9FDC666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828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80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48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832AE-C737-454C-A43E-3069817C3D2A}" type="datetime1">
              <a:rPr lang="ru-RU" smtClean="0"/>
              <a:pPr>
                <a:defRPr/>
              </a:pPr>
              <a:t>17.01.2023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06397-B51D-4EBF-B79E-D3D1C11EA2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324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7CE9FD7-69EE-4ECC-8B9E-FBD9C74364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A9F270C-6174-4245-942B-6EC6495F72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1653FB0-1F5E-4EF5-934A-0CCEA6AE85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0D158-9B38-4A83-BA72-257CF4E126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010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94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36E33F-58A3-2C41-B672-6E3E68DA1A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66205" y="1262201"/>
            <a:ext cx="1073348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5" name="Рисунок 2">
            <a:extLst>
              <a:ext uri="{FF2B5EF4-FFF2-40B4-BE49-F238E27FC236}">
                <a16:creationId xmlns:a16="http://schemas.microsoft.com/office/drawing/2014/main" id="{F47CD3BD-A387-7F40-ACF5-2B1B39BE1E8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86233" y="1262200"/>
            <a:ext cx="1073348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6" name="Рисунок 2">
            <a:extLst>
              <a:ext uri="{FF2B5EF4-FFF2-40B4-BE49-F238E27FC236}">
                <a16:creationId xmlns:a16="http://schemas.microsoft.com/office/drawing/2014/main" id="{B8396492-B780-D240-829F-00D97E67965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06261" y="1262201"/>
            <a:ext cx="1073348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id="{861B9A0E-31C6-9346-9D37-EF10F3CAFF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26289" y="1262200"/>
            <a:ext cx="1073348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36143BAE-5E2C-7F41-BC81-09098781A6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46317" y="1262200"/>
            <a:ext cx="1073348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id="{8C8D1548-9593-4C43-A993-E2E4FC2FDFC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66345" y="1262199"/>
            <a:ext cx="1073348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DA6B0B96-6DA7-6A44-BF0F-324E5C36EAD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66205" y="2869027"/>
            <a:ext cx="1073348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FDD7233C-789B-F645-9A93-0902FD37E3F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86233" y="2869026"/>
            <a:ext cx="1073348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D930F49C-53E0-C34B-A26B-D3B43ED98E3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506261" y="2869027"/>
            <a:ext cx="1073348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id="{5F6CE79E-0A3F-7B4A-9BE6-2ADCFAD4BDF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726289" y="2869026"/>
            <a:ext cx="1073348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83E167CB-CF06-A64A-9F6D-FD99857D648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946317" y="2869026"/>
            <a:ext cx="1073348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id="{6632B09F-922C-7547-AEFA-D41EE26742D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166345" y="2869026"/>
            <a:ext cx="1073348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0293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  <p:sldLayoutId id="2147483687" r:id="rId6"/>
    <p:sldLayoutId id="2147483701" r:id="rId7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">
            <a:extLst>
              <a:ext uri="{FF2B5EF4-FFF2-40B4-BE49-F238E27FC236}">
                <a16:creationId xmlns:a16="http://schemas.microsoft.com/office/drawing/2014/main" id="{805AFE5B-C2FA-79D0-9984-0ECC2E148B9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6303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dirty="0">
              <a:solidFill>
                <a:srgbClr val="00B0F0"/>
              </a:solidFill>
            </a:endParaRPr>
          </a:p>
        </p:txBody>
      </p:sp>
      <p:sp>
        <p:nvSpPr>
          <p:cNvPr id="42" name="Закругленный прямоугольник"/>
          <p:cNvSpPr/>
          <p:nvPr/>
        </p:nvSpPr>
        <p:spPr>
          <a:xfrm>
            <a:off x="1547664" y="833074"/>
            <a:ext cx="6480720" cy="1989398"/>
          </a:xfrm>
          <a:prstGeom prst="roundRect">
            <a:avLst>
              <a:gd name="adj" fmla="val 18045"/>
            </a:avLst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kk-KZ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ҰБТ-2023</a:t>
            </a:r>
            <a:endParaRPr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">
            <a:extLst>
              <a:ext uri="{FF2B5EF4-FFF2-40B4-BE49-F238E27FC236}">
                <a16:creationId xmlns:a16="http://schemas.microsoft.com/office/drawing/2014/main" id="{0500BA9D-64E8-1E51-F296-0D11A261426E}"/>
              </a:ext>
            </a:extLst>
          </p:cNvPr>
          <p:cNvSpPr/>
          <p:nvPr/>
        </p:nvSpPr>
        <p:spPr>
          <a:xfrm>
            <a:off x="0" y="0"/>
            <a:ext cx="9144000" cy="469191"/>
          </a:xfrm>
          <a:prstGeom prst="rect">
            <a:avLst/>
          </a:prstGeom>
          <a:solidFill>
            <a:schemeClr val="tx2">
              <a:alpha val="6303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">
            <a:extLst>
              <a:ext uri="{FF2B5EF4-FFF2-40B4-BE49-F238E27FC236}">
                <a16:creationId xmlns:a16="http://schemas.microsoft.com/office/drawing/2014/main" id="{9E734993-0023-6968-03F4-C6910377B56D}"/>
              </a:ext>
            </a:extLst>
          </p:cNvPr>
          <p:cNvSpPr/>
          <p:nvPr/>
        </p:nvSpPr>
        <p:spPr>
          <a:xfrm>
            <a:off x="0" y="6388809"/>
            <a:ext cx="9144000" cy="469191"/>
          </a:xfrm>
          <a:prstGeom prst="rect">
            <a:avLst/>
          </a:prstGeom>
          <a:solidFill>
            <a:schemeClr val="tx2">
              <a:alpha val="6303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dirty="0">
              <a:solidFill>
                <a:srgbClr val="00B0F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DE26E7-1B62-AA96-86CD-0BD89CD77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700" y="2963119"/>
            <a:ext cx="5832648" cy="342771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">
            <a:extLst>
              <a:ext uri="{FF2B5EF4-FFF2-40B4-BE49-F238E27FC236}">
                <a16:creationId xmlns:a16="http://schemas.microsoft.com/office/drawing/2014/main" id="{4B20B9FA-508E-9DE7-70E6-765BA009D97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6303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dirty="0">
              <a:solidFill>
                <a:srgbClr val="00B0F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dirty="0"/>
              <a:t>ӨНЕР ЖӘНЕ ГУМАНИТАРЛЫҚ ҒЫЛЫМДАР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3828575" y="1083415"/>
            <a:ext cx="720080" cy="43204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ятиугольник 72"/>
          <p:cNvSpPr/>
          <p:nvPr/>
        </p:nvSpPr>
        <p:spPr>
          <a:xfrm>
            <a:off x="827584" y="1267609"/>
            <a:ext cx="3031120" cy="429747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ятиугольник 73"/>
          <p:cNvSpPr/>
          <p:nvPr/>
        </p:nvSpPr>
        <p:spPr>
          <a:xfrm rot="10800000">
            <a:off x="4572000" y="1267609"/>
            <a:ext cx="3240360" cy="429747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899592" y="1213836"/>
            <a:ext cx="2812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>
                <a:latin typeface="Montserrat" panose="00000500000000000000" pitchFamily="2" charset="-52"/>
              </a:rPr>
              <a:t>Білім беру бағдарламалар </a:t>
            </a:r>
          </a:p>
          <a:p>
            <a:pPr algn="ctr"/>
            <a:r>
              <a:rPr lang="kk-KZ" sz="1400" b="1" dirty="0">
                <a:latin typeface="Montserrat" panose="00000500000000000000" pitchFamily="2" charset="-52"/>
              </a:rPr>
              <a:t>топтарының атауы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716016" y="119675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>
                <a:latin typeface="Montserrat" panose="00000500000000000000" pitchFamily="2" charset="-52"/>
              </a:rPr>
              <a:t>Білім беру </a:t>
            </a:r>
          </a:p>
          <a:p>
            <a:pPr algn="ctr"/>
            <a:r>
              <a:rPr lang="kk-KZ" sz="1400" b="1" dirty="0">
                <a:latin typeface="Montserrat" panose="00000500000000000000" pitchFamily="2" charset="-52"/>
              </a:rPr>
              <a:t>бағдарламаларының атауы</a:t>
            </a:r>
          </a:p>
        </p:txBody>
      </p:sp>
      <p:sp>
        <p:nvSpPr>
          <p:cNvPr id="77" name="Выноска со стрелкой вправо 76"/>
          <p:cNvSpPr/>
          <p:nvPr/>
        </p:nvSpPr>
        <p:spPr>
          <a:xfrm>
            <a:off x="683570" y="2717837"/>
            <a:ext cx="2087052" cy="443816"/>
          </a:xfrm>
          <a:prstGeom prst="rightArrowCallout">
            <a:avLst>
              <a:gd name="adj1" fmla="val 13204"/>
              <a:gd name="adj2" fmla="val 20732"/>
              <a:gd name="adj3" fmla="val 46474"/>
              <a:gd name="adj4" fmla="val 7720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668782" y="2771918"/>
            <a:ext cx="1518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latin typeface="Montserrat" panose="00000500000000000000" pitchFamily="2" charset="-52"/>
              </a:rPr>
              <a:t>Сән</a:t>
            </a:r>
            <a:r>
              <a:rPr lang="ru-RU" sz="1200" b="1" dirty="0">
                <a:latin typeface="Montserrat" panose="00000500000000000000" pitchFamily="2" charset="-52"/>
              </a:rPr>
              <a:t>,  дизайн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2771801" y="2692370"/>
            <a:ext cx="2087051" cy="3843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2738586" y="2679303"/>
            <a:ext cx="1905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6В02120 </a:t>
            </a:r>
            <a:r>
              <a:rPr lang="ru-RU" sz="1200" dirty="0" err="1">
                <a:latin typeface="Montserrat" panose="00000500000000000000" pitchFamily="2" charset="-52"/>
              </a:rPr>
              <a:t>Графикалық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dirty="0">
                <a:latin typeface="Montserrat" panose="00000500000000000000" pitchFamily="2" charset="-52"/>
              </a:rPr>
              <a:t>дизайн </a:t>
            </a:r>
          </a:p>
        </p:txBody>
      </p:sp>
      <p:sp>
        <p:nvSpPr>
          <p:cNvPr id="81" name="Выноска со стрелкой вправо 80"/>
          <p:cNvSpPr/>
          <p:nvPr/>
        </p:nvSpPr>
        <p:spPr>
          <a:xfrm>
            <a:off x="683570" y="2012767"/>
            <a:ext cx="2087052" cy="568301"/>
          </a:xfrm>
          <a:prstGeom prst="rightArrowCallout">
            <a:avLst>
              <a:gd name="adj1" fmla="val 18751"/>
              <a:gd name="adj2" fmla="val 29371"/>
              <a:gd name="adj3" fmla="val 58689"/>
              <a:gd name="adj4" fmla="val 805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684749" y="1988840"/>
            <a:ext cx="2087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latin typeface="Montserrat" panose="00000500000000000000" pitchFamily="2" charset="-52"/>
              </a:rPr>
              <a:t>Аудиовизуалды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b="1" dirty="0" err="1">
                <a:latin typeface="Montserrat" panose="00000500000000000000" pitchFamily="2" charset="-52"/>
              </a:rPr>
              <a:t>құрылғылар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  <a:r>
              <a:rPr lang="ru-RU" sz="1200" b="1" dirty="0" err="1">
                <a:latin typeface="Montserrat" panose="00000500000000000000" pitchFamily="2" charset="-52"/>
              </a:rPr>
              <a:t>және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b="1" dirty="0">
                <a:latin typeface="Montserrat" panose="00000500000000000000" pitchFamily="2" charset="-52"/>
              </a:rPr>
              <a:t>медиа </a:t>
            </a:r>
            <a:r>
              <a:rPr lang="ru-RU" sz="1200" b="1" dirty="0" err="1">
                <a:latin typeface="Montserrat" panose="00000500000000000000" pitchFamily="2" charset="-52"/>
              </a:rPr>
              <a:t>өндіріс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2771801" y="1938936"/>
            <a:ext cx="2087051" cy="3085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83"/>
          <p:cNvSpPr txBox="1"/>
          <p:nvPr/>
        </p:nvSpPr>
        <p:spPr>
          <a:xfrm>
            <a:off x="2771800" y="1999873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6В02122 </a:t>
            </a:r>
            <a:r>
              <a:rPr lang="ru-RU" sz="1200" dirty="0" err="1">
                <a:latin typeface="Montserrat" panose="00000500000000000000" pitchFamily="2" charset="-52"/>
              </a:rPr>
              <a:t>Баспа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ісі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85" name="Выноска со стрелкой вправо 84"/>
          <p:cNvSpPr/>
          <p:nvPr/>
        </p:nvSpPr>
        <p:spPr>
          <a:xfrm>
            <a:off x="683569" y="3434517"/>
            <a:ext cx="1977832" cy="375792"/>
          </a:xfrm>
          <a:prstGeom prst="rightArrowCallout">
            <a:avLst>
              <a:gd name="adj1" fmla="val 24999"/>
              <a:gd name="adj2" fmla="val 27809"/>
              <a:gd name="adj3" fmla="val 67909"/>
              <a:gd name="adj4" fmla="val 8260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626715" y="3399383"/>
            <a:ext cx="1857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Философия </a:t>
            </a:r>
            <a:r>
              <a:rPr lang="ru-RU" sz="1200" b="1" dirty="0" err="1">
                <a:latin typeface="Montserrat" panose="00000500000000000000" pitchFamily="2" charset="-52"/>
              </a:rPr>
              <a:t>және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b="1" dirty="0">
                <a:latin typeface="Montserrat" panose="00000500000000000000" pitchFamily="2" charset="-52"/>
              </a:rPr>
              <a:t>этика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2771802" y="3513150"/>
            <a:ext cx="2085844" cy="2971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87"/>
          <p:cNvSpPr txBox="1"/>
          <p:nvPr/>
        </p:nvSpPr>
        <p:spPr>
          <a:xfrm>
            <a:off x="2699792" y="3533310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6В02201 Философия</a:t>
            </a:r>
            <a:endParaRPr lang="kk-KZ" sz="1200" dirty="0">
              <a:latin typeface="Montserrat" panose="00000500000000000000" pitchFamily="2" charset="-52"/>
            </a:endParaRPr>
          </a:p>
        </p:txBody>
      </p:sp>
      <p:sp>
        <p:nvSpPr>
          <p:cNvPr id="90" name="Выноска со стрелкой вправо 89"/>
          <p:cNvSpPr/>
          <p:nvPr/>
        </p:nvSpPr>
        <p:spPr>
          <a:xfrm>
            <a:off x="675254" y="4005495"/>
            <a:ext cx="1986147" cy="432048"/>
          </a:xfrm>
          <a:prstGeom prst="rightArrowCallout">
            <a:avLst>
              <a:gd name="adj1" fmla="val 20890"/>
              <a:gd name="adj2" fmla="val 27809"/>
              <a:gd name="adj3" fmla="val 70370"/>
              <a:gd name="adj4" fmla="val 8191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TextBox 90"/>
          <p:cNvSpPr txBox="1"/>
          <p:nvPr/>
        </p:nvSpPr>
        <p:spPr>
          <a:xfrm>
            <a:off x="699293" y="4005064"/>
            <a:ext cx="1712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latin typeface="Montserrat" panose="00000500000000000000" pitchFamily="2" charset="-52"/>
              </a:rPr>
              <a:t>Дінтану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  <a:r>
              <a:rPr lang="ru-RU" sz="1200" b="1" dirty="0" err="1">
                <a:latin typeface="Montserrat" panose="00000500000000000000" pitchFamily="2" charset="-52"/>
              </a:rPr>
              <a:t>және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b="1" dirty="0">
                <a:latin typeface="Montserrat" panose="00000500000000000000" pitchFamily="2" charset="-52"/>
              </a:rPr>
              <a:t>теология 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2795522" y="4058143"/>
            <a:ext cx="2062124" cy="3282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TextBox 92"/>
          <p:cNvSpPr txBox="1"/>
          <p:nvPr/>
        </p:nvSpPr>
        <p:spPr>
          <a:xfrm>
            <a:off x="2771800" y="4077072"/>
            <a:ext cx="2101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6В02206</a:t>
            </a:r>
            <a:r>
              <a:rPr lang="en-US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Дінтану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endParaRPr lang="kk-KZ" sz="1200" dirty="0">
              <a:latin typeface="Montserrat" panose="00000500000000000000" pitchFamily="2" charset="-52"/>
            </a:endParaRPr>
          </a:p>
        </p:txBody>
      </p:sp>
      <p:sp>
        <p:nvSpPr>
          <p:cNvPr id="95" name="Выноска со стрелкой вправо 94"/>
          <p:cNvSpPr/>
          <p:nvPr/>
        </p:nvSpPr>
        <p:spPr>
          <a:xfrm>
            <a:off x="675255" y="4611991"/>
            <a:ext cx="1994464" cy="432048"/>
          </a:xfrm>
          <a:prstGeom prst="rightArrowCallout">
            <a:avLst>
              <a:gd name="adj1" fmla="val 25000"/>
              <a:gd name="adj2" fmla="val 27809"/>
              <a:gd name="adj3" fmla="val 78589"/>
              <a:gd name="adj4" fmla="val 7967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TextBox 95"/>
          <p:cNvSpPr txBox="1"/>
          <p:nvPr/>
        </p:nvSpPr>
        <p:spPr>
          <a:xfrm>
            <a:off x="782806" y="4664545"/>
            <a:ext cx="1928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latin typeface="Montserrat" panose="00000500000000000000" pitchFamily="2" charset="-52"/>
              </a:rPr>
              <a:t>Тарих</a:t>
            </a:r>
            <a:endParaRPr lang="ru-RU" sz="1200" b="1" dirty="0">
              <a:latin typeface="Montserrat" panose="00000500000000000000" pitchFamily="2" charset="-52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2771801" y="4705194"/>
            <a:ext cx="2085844" cy="2985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TextBox 97"/>
          <p:cNvSpPr txBox="1"/>
          <p:nvPr/>
        </p:nvSpPr>
        <p:spPr>
          <a:xfrm>
            <a:off x="2771800" y="4725144"/>
            <a:ext cx="2085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6В02203 </a:t>
            </a:r>
            <a:r>
              <a:rPr lang="ru-RU" sz="1200" dirty="0" err="1">
                <a:latin typeface="Montserrat" panose="00000500000000000000" pitchFamily="2" charset="-52"/>
              </a:rPr>
              <a:t>Тарих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99" name="Выноска со стрелкой вправо 98"/>
          <p:cNvSpPr/>
          <p:nvPr/>
        </p:nvSpPr>
        <p:spPr>
          <a:xfrm>
            <a:off x="666938" y="6000768"/>
            <a:ext cx="1994463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76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TextBox 99"/>
          <p:cNvSpPr txBox="1"/>
          <p:nvPr/>
        </p:nvSpPr>
        <p:spPr>
          <a:xfrm>
            <a:off x="627286" y="5991671"/>
            <a:ext cx="1496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latin typeface="Montserrat" panose="00000500000000000000" pitchFamily="2" charset="-52"/>
              </a:rPr>
              <a:t>Түркітану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  <a:r>
              <a:rPr lang="ru-RU" sz="1200" b="1" dirty="0" err="1">
                <a:latin typeface="Montserrat" panose="00000500000000000000" pitchFamily="2" charset="-52"/>
              </a:rPr>
              <a:t>және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  <a:r>
              <a:rPr lang="ru-RU" sz="1200" b="1" dirty="0" err="1">
                <a:latin typeface="Montserrat" panose="00000500000000000000" pitchFamily="2" charset="-52"/>
              </a:rPr>
              <a:t>шығыстану</a:t>
            </a:r>
            <a:endParaRPr lang="ru-RU" sz="1200" b="1" dirty="0">
              <a:latin typeface="Montserrat" panose="00000500000000000000" pitchFamily="2" charset="-52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2763485" y="6078109"/>
            <a:ext cx="2109639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TextBox 101"/>
          <p:cNvSpPr txBox="1"/>
          <p:nvPr/>
        </p:nvSpPr>
        <p:spPr>
          <a:xfrm>
            <a:off x="2699793" y="6078109"/>
            <a:ext cx="2173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6В02209 </a:t>
            </a:r>
            <a:r>
              <a:rPr lang="ru-RU" sz="1200" dirty="0" err="1">
                <a:latin typeface="Montserrat" panose="00000500000000000000" pitchFamily="2" charset="-52"/>
              </a:rPr>
              <a:t>Шығыстану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103" name="Овал 102"/>
          <p:cNvSpPr/>
          <p:nvPr/>
        </p:nvSpPr>
        <p:spPr>
          <a:xfrm>
            <a:off x="143508" y="2636912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TextBox 103"/>
          <p:cNvSpPr txBox="1"/>
          <p:nvPr/>
        </p:nvSpPr>
        <p:spPr>
          <a:xfrm>
            <a:off x="71406" y="270835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B031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105" name="Овал 104"/>
          <p:cNvSpPr/>
          <p:nvPr/>
        </p:nvSpPr>
        <p:spPr>
          <a:xfrm>
            <a:off x="143508" y="2062589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Box 105"/>
          <p:cNvSpPr txBox="1"/>
          <p:nvPr/>
        </p:nvSpPr>
        <p:spPr>
          <a:xfrm>
            <a:off x="71500" y="2134597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B029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107" name="Овал 106"/>
          <p:cNvSpPr/>
          <p:nvPr/>
        </p:nvSpPr>
        <p:spPr>
          <a:xfrm>
            <a:off x="143508" y="3356992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TextBox 107"/>
          <p:cNvSpPr txBox="1"/>
          <p:nvPr/>
        </p:nvSpPr>
        <p:spPr>
          <a:xfrm>
            <a:off x="71500" y="3457638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B032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109" name="Овал 108"/>
          <p:cNvSpPr/>
          <p:nvPr/>
        </p:nvSpPr>
        <p:spPr>
          <a:xfrm>
            <a:off x="126642" y="3954325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134734" y="4640026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TextBox 110"/>
          <p:cNvSpPr txBox="1"/>
          <p:nvPr/>
        </p:nvSpPr>
        <p:spPr>
          <a:xfrm>
            <a:off x="62726" y="468399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B034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112" name="Овал 111"/>
          <p:cNvSpPr/>
          <p:nvPr/>
        </p:nvSpPr>
        <p:spPr>
          <a:xfrm>
            <a:off x="151892" y="6023741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TextBox 112"/>
          <p:cNvSpPr txBox="1"/>
          <p:nvPr/>
        </p:nvSpPr>
        <p:spPr>
          <a:xfrm>
            <a:off x="79884" y="6106782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B035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114" name="Выноска со стрелкой влево 113"/>
          <p:cNvSpPr/>
          <p:nvPr/>
        </p:nvSpPr>
        <p:spPr>
          <a:xfrm>
            <a:off x="4892068" y="2708351"/>
            <a:ext cx="2064509" cy="676180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Выноска со стрелкой влево 114"/>
          <p:cNvSpPr/>
          <p:nvPr/>
        </p:nvSpPr>
        <p:spPr>
          <a:xfrm>
            <a:off x="4892069" y="1875566"/>
            <a:ext cx="2064508" cy="761346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Выноска со стрелкой влево 117"/>
          <p:cNvSpPr/>
          <p:nvPr/>
        </p:nvSpPr>
        <p:spPr>
          <a:xfrm>
            <a:off x="4868347" y="3429000"/>
            <a:ext cx="2088231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Выноска со стрелкой влево 118"/>
          <p:cNvSpPr/>
          <p:nvPr/>
        </p:nvSpPr>
        <p:spPr>
          <a:xfrm>
            <a:off x="4906741" y="3918441"/>
            <a:ext cx="2049840" cy="72158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Выноска со стрелкой влево 119"/>
          <p:cNvSpPr/>
          <p:nvPr/>
        </p:nvSpPr>
        <p:spPr>
          <a:xfrm>
            <a:off x="4848916" y="4704024"/>
            <a:ext cx="2096549" cy="500066"/>
          </a:xfrm>
          <a:prstGeom prst="leftArrowCallout">
            <a:avLst>
              <a:gd name="adj1" fmla="val 28699"/>
              <a:gd name="adj2" fmla="val 28698"/>
              <a:gd name="adj3" fmla="val 20184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Выноска со стрелкой влево 120"/>
          <p:cNvSpPr/>
          <p:nvPr/>
        </p:nvSpPr>
        <p:spPr>
          <a:xfrm>
            <a:off x="4868349" y="6078110"/>
            <a:ext cx="2088228" cy="637038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TextBox 121"/>
          <p:cNvSpPr txBox="1"/>
          <p:nvPr/>
        </p:nvSpPr>
        <p:spPr>
          <a:xfrm>
            <a:off x="5084373" y="342900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 err="1">
                <a:latin typeface="Montserrat" panose="00000500000000000000" pitchFamily="2" charset="-52"/>
              </a:rPr>
              <a:t>Дүниежүзі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тарихы</a:t>
            </a:r>
            <a:endParaRPr lang="ru-RU" sz="1200" dirty="0">
              <a:latin typeface="Montserrat" panose="00000500000000000000" pitchFamily="2" charset="-52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География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125911" y="4693120"/>
            <a:ext cx="1938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 err="1">
                <a:latin typeface="Montserrat" panose="00000500000000000000" pitchFamily="2" charset="-52"/>
              </a:rPr>
              <a:t>Дүниежүзі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тарихы</a:t>
            </a:r>
            <a:endParaRPr lang="ru-RU" sz="1200" dirty="0">
              <a:latin typeface="Montserrat" panose="00000500000000000000" pitchFamily="2" charset="-52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География</a:t>
            </a:r>
            <a:r>
              <a:rPr lang="en-US" sz="1200" dirty="0"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5084373" y="613908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 err="1">
                <a:latin typeface="Montserrat" panose="00000500000000000000" pitchFamily="2" charset="-52"/>
              </a:rPr>
              <a:t>Дүниежүзі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тарихы</a:t>
            </a:r>
            <a:endParaRPr lang="ru-RU" sz="1200" dirty="0">
              <a:latin typeface="Montserrat" panose="00000500000000000000" pitchFamily="2" charset="-52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err="1">
                <a:latin typeface="Montserrat" panose="00000500000000000000" pitchFamily="2" charset="-52"/>
              </a:rPr>
              <a:t>Шет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тілі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2771800" y="3128998"/>
            <a:ext cx="2085845" cy="3439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699792" y="3173688"/>
            <a:ext cx="2310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6В02121 </a:t>
            </a:r>
            <a:r>
              <a:rPr lang="ru-RU" sz="1200" dirty="0" err="1">
                <a:latin typeface="Montserrat" panose="00000500000000000000" pitchFamily="2" charset="-52"/>
              </a:rPr>
              <a:t>Сәулеттік</a:t>
            </a:r>
            <a:r>
              <a:rPr lang="ru-RU" sz="1200" dirty="0">
                <a:latin typeface="Montserrat" panose="00000500000000000000" pitchFamily="2" charset="-52"/>
              </a:rPr>
              <a:t> дизайн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129298" y="2636912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 err="1">
                <a:latin typeface="Montserrat" panose="00000500000000000000" pitchFamily="2" charset="-52"/>
              </a:rPr>
              <a:t>Шығармашылық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dirty="0">
                <a:latin typeface="Montserrat" panose="00000500000000000000" pitchFamily="2" charset="-52"/>
              </a:rPr>
              <a:t>   </a:t>
            </a:r>
            <a:r>
              <a:rPr lang="ru-RU" sz="1200" dirty="0" err="1">
                <a:latin typeface="Montserrat" panose="00000500000000000000" pitchFamily="2" charset="-52"/>
              </a:rPr>
              <a:t>емтихан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err="1">
                <a:latin typeface="Montserrat" panose="00000500000000000000" pitchFamily="2" charset="-52"/>
              </a:rPr>
              <a:t>Шығармашылық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dirty="0">
                <a:latin typeface="Montserrat" panose="00000500000000000000" pitchFamily="2" charset="-52"/>
              </a:rPr>
              <a:t>   </a:t>
            </a:r>
            <a:r>
              <a:rPr lang="ru-RU" sz="1200" dirty="0" err="1">
                <a:latin typeface="Montserrat" panose="00000500000000000000" pitchFamily="2" charset="-52"/>
              </a:rPr>
              <a:t>емтихан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168020" y="1854607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 err="1">
                <a:latin typeface="Montserrat" panose="00000500000000000000" pitchFamily="2" charset="-52"/>
              </a:rPr>
              <a:t>Шығармашылық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dirty="0">
                <a:latin typeface="Montserrat" panose="00000500000000000000" pitchFamily="2" charset="-52"/>
              </a:rPr>
              <a:t>   </a:t>
            </a:r>
            <a:r>
              <a:rPr lang="ru-RU" sz="1200" dirty="0" err="1">
                <a:latin typeface="Montserrat" panose="00000500000000000000" pitchFamily="2" charset="-52"/>
              </a:rPr>
              <a:t>емтихан</a:t>
            </a:r>
            <a:endParaRPr lang="ru-RU" sz="1200" dirty="0">
              <a:latin typeface="Montserrat" panose="00000500000000000000" pitchFamily="2" charset="-52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err="1">
                <a:latin typeface="Montserrat" panose="00000500000000000000" pitchFamily="2" charset="-52"/>
              </a:rPr>
              <a:t>Шығармашылық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dirty="0">
                <a:latin typeface="Montserrat" panose="00000500000000000000" pitchFamily="2" charset="-52"/>
              </a:rPr>
              <a:t>   </a:t>
            </a:r>
            <a:r>
              <a:rPr lang="ru-RU" sz="1200" dirty="0" err="1">
                <a:latin typeface="Montserrat" panose="00000500000000000000" pitchFamily="2" charset="-52"/>
              </a:rPr>
              <a:t>емтихан</a:t>
            </a:r>
            <a:endParaRPr lang="ru-RU" sz="1200" dirty="0">
              <a:latin typeface="Montserrat" panose="00000500000000000000" pitchFamily="2" charset="-52"/>
            </a:endParaRPr>
          </a:p>
          <a:p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5496" y="4026333"/>
            <a:ext cx="631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Montserrat" panose="00000500000000000000" pitchFamily="2" charset="-52"/>
              </a:rPr>
              <a:t>B033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175510" y="386104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 err="1">
                <a:latin typeface="Montserrat" panose="00000500000000000000" pitchFamily="2" charset="-52"/>
              </a:rPr>
              <a:t>Шығармашылық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dirty="0">
                <a:latin typeface="Montserrat" panose="00000500000000000000" pitchFamily="2" charset="-52"/>
              </a:rPr>
              <a:t>   </a:t>
            </a:r>
            <a:r>
              <a:rPr lang="ru-RU" sz="1200" dirty="0" err="1">
                <a:latin typeface="Montserrat" panose="00000500000000000000" pitchFamily="2" charset="-52"/>
              </a:rPr>
              <a:t>емтихан</a:t>
            </a:r>
            <a:endParaRPr lang="ru-RU" sz="1200" dirty="0">
              <a:latin typeface="Montserrat" panose="00000500000000000000" pitchFamily="2" charset="-52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err="1">
                <a:latin typeface="Montserrat" panose="00000500000000000000" pitchFamily="2" charset="-52"/>
              </a:rPr>
              <a:t>Шығармашылық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dirty="0">
                <a:latin typeface="Montserrat" panose="00000500000000000000" pitchFamily="2" charset="-52"/>
              </a:rPr>
              <a:t>   </a:t>
            </a:r>
            <a:r>
              <a:rPr lang="ru-RU" sz="1200" dirty="0" err="1">
                <a:latin typeface="Montserrat" panose="00000500000000000000" pitchFamily="2" charset="-52"/>
              </a:rPr>
              <a:t>емтихан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2786308" y="5300853"/>
            <a:ext cx="2096549" cy="6291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98342" y="5284095"/>
            <a:ext cx="1920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6В02208 Археология, </a:t>
            </a:r>
          </a:p>
          <a:p>
            <a:r>
              <a:rPr lang="ru-RU" sz="1200" dirty="0">
                <a:latin typeface="Montserrat" panose="00000500000000000000" pitchFamily="2" charset="-52"/>
              </a:rPr>
              <a:t>этнология </a:t>
            </a:r>
            <a:r>
              <a:rPr lang="ru-RU" sz="1200" dirty="0" err="1">
                <a:latin typeface="Montserrat" panose="00000500000000000000" pitchFamily="2" charset="-52"/>
              </a:rPr>
              <a:t>және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dirty="0">
                <a:latin typeface="Montserrat" panose="00000500000000000000" pitchFamily="2" charset="-52"/>
              </a:rPr>
              <a:t>антропология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2771801" y="6438149"/>
            <a:ext cx="2101323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699793" y="6427116"/>
            <a:ext cx="2173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6В02212 </a:t>
            </a:r>
            <a:r>
              <a:rPr lang="ru-RU" sz="1200" dirty="0" err="1">
                <a:latin typeface="Montserrat" panose="00000500000000000000" pitchFamily="2" charset="-52"/>
              </a:rPr>
              <a:t>Түркітану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003F3DDB-0A4E-4816-B3B1-0A83C8386B12}"/>
              </a:ext>
            </a:extLst>
          </p:cNvPr>
          <p:cNvSpPr/>
          <p:nvPr/>
        </p:nvSpPr>
        <p:spPr>
          <a:xfrm>
            <a:off x="7072945" y="2129209"/>
            <a:ext cx="920379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3BDB26C-65DB-47A6-8799-C582F1BD7B7F}"/>
              </a:ext>
            </a:extLst>
          </p:cNvPr>
          <p:cNvSpPr txBox="1"/>
          <p:nvPr/>
        </p:nvSpPr>
        <p:spPr>
          <a:xfrm>
            <a:off x="7088671" y="2204864"/>
            <a:ext cx="893082" cy="287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124/116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0174361A-8A1E-4FB7-AE06-A7C9E454449A}"/>
              </a:ext>
            </a:extLst>
          </p:cNvPr>
          <p:cNvSpPr/>
          <p:nvPr/>
        </p:nvSpPr>
        <p:spPr>
          <a:xfrm>
            <a:off x="8121419" y="2123690"/>
            <a:ext cx="915077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2409ACC-C426-4D78-A40A-F767B80BF5D7}"/>
              </a:ext>
            </a:extLst>
          </p:cNvPr>
          <p:cNvSpPr txBox="1"/>
          <p:nvPr/>
        </p:nvSpPr>
        <p:spPr>
          <a:xfrm>
            <a:off x="8290872" y="2195698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11</a:t>
            </a: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8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F76549D9-9EA9-4A7A-A94B-7CCC0F7ABB9B}"/>
              </a:ext>
            </a:extLst>
          </p:cNvPr>
          <p:cNvSpPr/>
          <p:nvPr/>
        </p:nvSpPr>
        <p:spPr>
          <a:xfrm>
            <a:off x="7072945" y="2786447"/>
            <a:ext cx="920379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471E599-5F82-41D6-9B4F-BB61A6E74AFC}"/>
              </a:ext>
            </a:extLst>
          </p:cNvPr>
          <p:cNvSpPr txBox="1"/>
          <p:nvPr/>
        </p:nvSpPr>
        <p:spPr>
          <a:xfrm>
            <a:off x="7088671" y="2772151"/>
            <a:ext cx="893082" cy="51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123/120 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(75 кв)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D10F7A70-65CD-44CB-ACBE-23BA1C2219B3}"/>
              </a:ext>
            </a:extLst>
          </p:cNvPr>
          <p:cNvSpPr/>
          <p:nvPr/>
        </p:nvSpPr>
        <p:spPr>
          <a:xfrm>
            <a:off x="8121419" y="2780928"/>
            <a:ext cx="915077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1EA2321-1222-4968-A07E-79D12D8CEEFC}"/>
              </a:ext>
            </a:extLst>
          </p:cNvPr>
          <p:cNvSpPr txBox="1"/>
          <p:nvPr/>
        </p:nvSpPr>
        <p:spPr>
          <a:xfrm>
            <a:off x="8290872" y="2852936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12</a:t>
            </a: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0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E0045AE3-C519-44A8-8ECE-1DBCB4784179}"/>
              </a:ext>
            </a:extLst>
          </p:cNvPr>
          <p:cNvSpPr/>
          <p:nvPr/>
        </p:nvSpPr>
        <p:spPr>
          <a:xfrm>
            <a:off x="7072945" y="3434519"/>
            <a:ext cx="920379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7059C07-AD02-42F9-BFBE-70A4D7BDDD71}"/>
              </a:ext>
            </a:extLst>
          </p:cNvPr>
          <p:cNvSpPr txBox="1"/>
          <p:nvPr/>
        </p:nvSpPr>
        <p:spPr>
          <a:xfrm>
            <a:off x="7078029" y="3403716"/>
            <a:ext cx="893082" cy="73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102/85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(69 кв)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endParaRPr lang="kk-KZ" sz="1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D3905159-0177-46A4-A80E-F7A05CB0A1B6}"/>
              </a:ext>
            </a:extLst>
          </p:cNvPr>
          <p:cNvSpPr/>
          <p:nvPr/>
        </p:nvSpPr>
        <p:spPr>
          <a:xfrm>
            <a:off x="8121419" y="3429000"/>
            <a:ext cx="915077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00C45FE8-0B54-4EC4-8BE8-8F081EA06129}"/>
              </a:ext>
            </a:extLst>
          </p:cNvPr>
          <p:cNvSpPr txBox="1"/>
          <p:nvPr/>
        </p:nvSpPr>
        <p:spPr>
          <a:xfrm>
            <a:off x="8290872" y="3501008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85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087AC25B-45CE-4948-8D97-3B541725131D}"/>
              </a:ext>
            </a:extLst>
          </p:cNvPr>
          <p:cNvSpPr/>
          <p:nvPr/>
        </p:nvSpPr>
        <p:spPr>
          <a:xfrm>
            <a:off x="7072945" y="4047456"/>
            <a:ext cx="920379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BFF7079-030A-4EE1-84A1-DB3629C4683B}"/>
              </a:ext>
            </a:extLst>
          </p:cNvPr>
          <p:cNvSpPr txBox="1"/>
          <p:nvPr/>
        </p:nvSpPr>
        <p:spPr>
          <a:xfrm>
            <a:off x="7088671" y="4005064"/>
            <a:ext cx="893082" cy="51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124/118 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(</a:t>
            </a:r>
            <a:r>
              <a:rPr lang="kk-KZ" sz="1200" b="1" dirty="0">
                <a:solidFill>
                  <a:srgbClr val="00000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102</a:t>
            </a: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 кв)</a:t>
            </a:r>
          </a:p>
        </p:txBody>
      </p: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id="{E75DBBA1-74E4-44AB-9DBD-20F4043D06E8}"/>
              </a:ext>
            </a:extLst>
          </p:cNvPr>
          <p:cNvSpPr/>
          <p:nvPr/>
        </p:nvSpPr>
        <p:spPr>
          <a:xfrm>
            <a:off x="8121419" y="4041937"/>
            <a:ext cx="915077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3D13E0E2-C226-4330-BB11-735030A76ECA}"/>
              </a:ext>
            </a:extLst>
          </p:cNvPr>
          <p:cNvSpPr txBox="1"/>
          <p:nvPr/>
        </p:nvSpPr>
        <p:spPr>
          <a:xfrm>
            <a:off x="8290872" y="4113945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120/117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id="{41E5CA9A-5958-4A9E-B723-5B31A1571DFF}"/>
              </a:ext>
            </a:extLst>
          </p:cNvPr>
          <p:cNvSpPr/>
          <p:nvPr/>
        </p:nvSpPr>
        <p:spPr>
          <a:xfrm>
            <a:off x="7046309" y="4640026"/>
            <a:ext cx="920379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BCD21C8-610D-4942-9D09-C486F1B794E0}"/>
              </a:ext>
            </a:extLst>
          </p:cNvPr>
          <p:cNvSpPr txBox="1"/>
          <p:nvPr/>
        </p:nvSpPr>
        <p:spPr>
          <a:xfrm>
            <a:off x="7081072" y="4623582"/>
            <a:ext cx="893082" cy="51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128/96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(78 кв)</a:t>
            </a:r>
            <a:endParaRPr lang="kk-KZ" sz="1200" b="1" dirty="0">
              <a:solidFill>
                <a:srgbClr val="000000"/>
              </a:solidFill>
              <a:effectLst/>
              <a:latin typeface="Montserrat" panose="00000500000000000000" pitchFamily="2" charset="-52"/>
              <a:ea typeface="Times New Roman" panose="02020603050405020304" pitchFamily="18" charset="0"/>
            </a:endParaRPr>
          </a:p>
        </p:txBody>
      </p:sp>
      <p:sp>
        <p:nvSpPr>
          <p:cNvPr id="141" name="Прямоугольник 140">
            <a:extLst>
              <a:ext uri="{FF2B5EF4-FFF2-40B4-BE49-F238E27FC236}">
                <a16:creationId xmlns:a16="http://schemas.microsoft.com/office/drawing/2014/main" id="{392A9C97-63CB-431F-BB34-D2DE2AB1697D}"/>
              </a:ext>
            </a:extLst>
          </p:cNvPr>
          <p:cNvSpPr/>
          <p:nvPr/>
        </p:nvSpPr>
        <p:spPr>
          <a:xfrm>
            <a:off x="8102084" y="4622648"/>
            <a:ext cx="915077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4B572189-864B-473D-9985-FEF31FF57425}"/>
              </a:ext>
            </a:extLst>
          </p:cNvPr>
          <p:cNvSpPr txBox="1"/>
          <p:nvPr/>
        </p:nvSpPr>
        <p:spPr>
          <a:xfrm>
            <a:off x="8373298" y="4734543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96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143" name="Прямоугольник 142">
            <a:extLst>
              <a:ext uri="{FF2B5EF4-FFF2-40B4-BE49-F238E27FC236}">
                <a16:creationId xmlns:a16="http://schemas.microsoft.com/office/drawing/2014/main" id="{FBC96916-6765-4518-A35F-92DD0B77447E}"/>
              </a:ext>
            </a:extLst>
          </p:cNvPr>
          <p:cNvSpPr/>
          <p:nvPr/>
        </p:nvSpPr>
        <p:spPr>
          <a:xfrm>
            <a:off x="7072945" y="6098815"/>
            <a:ext cx="920379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FA2E2F0B-9439-4BED-BD0D-0CFE3775B3E7}"/>
              </a:ext>
            </a:extLst>
          </p:cNvPr>
          <p:cNvSpPr txBox="1"/>
          <p:nvPr/>
        </p:nvSpPr>
        <p:spPr>
          <a:xfrm>
            <a:off x="7115968" y="6165693"/>
            <a:ext cx="893082" cy="287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122/111</a:t>
            </a:r>
          </a:p>
        </p:txBody>
      </p:sp>
      <p:sp>
        <p:nvSpPr>
          <p:cNvPr id="145" name="Прямоугольник 144">
            <a:extLst>
              <a:ext uri="{FF2B5EF4-FFF2-40B4-BE49-F238E27FC236}">
                <a16:creationId xmlns:a16="http://schemas.microsoft.com/office/drawing/2014/main" id="{D5C4BE17-D9A4-4156-A801-D11DF57290A2}"/>
              </a:ext>
            </a:extLst>
          </p:cNvPr>
          <p:cNvSpPr/>
          <p:nvPr/>
        </p:nvSpPr>
        <p:spPr>
          <a:xfrm>
            <a:off x="8121419" y="6093296"/>
            <a:ext cx="915077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67E05F93-4965-4DD6-8889-12AEFCF9E3DC}"/>
              </a:ext>
            </a:extLst>
          </p:cNvPr>
          <p:cNvSpPr txBox="1"/>
          <p:nvPr/>
        </p:nvSpPr>
        <p:spPr>
          <a:xfrm>
            <a:off x="8290872" y="6165304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11</a:t>
            </a: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147" name="Прямоугольник 146">
            <a:extLst>
              <a:ext uri="{FF2B5EF4-FFF2-40B4-BE49-F238E27FC236}">
                <a16:creationId xmlns:a16="http://schemas.microsoft.com/office/drawing/2014/main" id="{EEF21BBA-1651-476E-9062-4EF2E0C48C49}"/>
              </a:ext>
            </a:extLst>
          </p:cNvPr>
          <p:cNvSpPr/>
          <p:nvPr/>
        </p:nvSpPr>
        <p:spPr>
          <a:xfrm>
            <a:off x="8119594" y="1732002"/>
            <a:ext cx="914020" cy="323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Прямоугольник 147">
            <a:extLst>
              <a:ext uri="{FF2B5EF4-FFF2-40B4-BE49-F238E27FC236}">
                <a16:creationId xmlns:a16="http://schemas.microsoft.com/office/drawing/2014/main" id="{9BA14E97-7806-4864-9207-50D8A48CDA93}"/>
              </a:ext>
            </a:extLst>
          </p:cNvPr>
          <p:cNvSpPr/>
          <p:nvPr/>
        </p:nvSpPr>
        <p:spPr>
          <a:xfrm>
            <a:off x="7092280" y="1732002"/>
            <a:ext cx="886590" cy="3288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400C02D1-96F3-4078-BFE2-0F3DC9280105}"/>
              </a:ext>
            </a:extLst>
          </p:cNvPr>
          <p:cNvSpPr txBox="1"/>
          <p:nvPr/>
        </p:nvSpPr>
        <p:spPr>
          <a:xfrm>
            <a:off x="7207870" y="1700808"/>
            <a:ext cx="72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ЕҰУ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93DDE17E-F4C7-4E4D-B370-6E0370BAF3D8}"/>
              </a:ext>
            </a:extLst>
          </p:cNvPr>
          <p:cNvSpPr txBox="1"/>
          <p:nvPr/>
        </p:nvSpPr>
        <p:spPr>
          <a:xfrm>
            <a:off x="8386599" y="1700808"/>
            <a:ext cx="69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ҚР</a:t>
            </a:r>
          </a:p>
        </p:txBody>
      </p:sp>
      <p:sp>
        <p:nvSpPr>
          <p:cNvPr id="10" name="Выноска со стрелкой вправо 94">
            <a:extLst>
              <a:ext uri="{FF2B5EF4-FFF2-40B4-BE49-F238E27FC236}">
                <a16:creationId xmlns:a16="http://schemas.microsoft.com/office/drawing/2014/main" id="{542D5227-4DEE-D8B9-C2FF-C979CD61C19E}"/>
              </a:ext>
            </a:extLst>
          </p:cNvPr>
          <p:cNvSpPr/>
          <p:nvPr/>
        </p:nvSpPr>
        <p:spPr>
          <a:xfrm>
            <a:off x="701820" y="5265897"/>
            <a:ext cx="1994464" cy="432048"/>
          </a:xfrm>
          <a:prstGeom prst="rightArrowCallout">
            <a:avLst>
              <a:gd name="adj1" fmla="val 25000"/>
              <a:gd name="adj2" fmla="val 27809"/>
              <a:gd name="adj3" fmla="val 78589"/>
              <a:gd name="adj4" fmla="val 7967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1C9CEF-3369-F444-063F-97739ECC6843}"/>
              </a:ext>
            </a:extLst>
          </p:cNvPr>
          <p:cNvSpPr txBox="1"/>
          <p:nvPr/>
        </p:nvSpPr>
        <p:spPr>
          <a:xfrm>
            <a:off x="683568" y="5263170"/>
            <a:ext cx="1928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Археология </a:t>
            </a:r>
            <a:r>
              <a:rPr lang="ru-RU" sz="1200" b="1" dirty="0" err="1">
                <a:latin typeface="Montserrat" panose="00000500000000000000" pitchFamily="2" charset="-52"/>
              </a:rPr>
              <a:t>және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b="1" dirty="0">
                <a:latin typeface="Montserrat" panose="00000500000000000000" pitchFamily="2" charset="-52"/>
              </a:rPr>
              <a:t>этнология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63202284-9C75-4CD8-D7AC-3F24E51F0B29}"/>
              </a:ext>
            </a:extLst>
          </p:cNvPr>
          <p:cNvSpPr/>
          <p:nvPr/>
        </p:nvSpPr>
        <p:spPr>
          <a:xfrm>
            <a:off x="132127" y="5283375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EA66C8-FF9B-22B9-2B52-DF0455214930}"/>
              </a:ext>
            </a:extLst>
          </p:cNvPr>
          <p:cNvSpPr txBox="1"/>
          <p:nvPr/>
        </p:nvSpPr>
        <p:spPr>
          <a:xfrm>
            <a:off x="62726" y="536089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B134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13" name="Выноска со стрелкой влево 119">
            <a:extLst>
              <a:ext uri="{FF2B5EF4-FFF2-40B4-BE49-F238E27FC236}">
                <a16:creationId xmlns:a16="http://schemas.microsoft.com/office/drawing/2014/main" id="{5F98F3E1-A0BF-B20A-F67B-66C03CD18108}"/>
              </a:ext>
            </a:extLst>
          </p:cNvPr>
          <p:cNvSpPr/>
          <p:nvPr/>
        </p:nvSpPr>
        <p:spPr>
          <a:xfrm>
            <a:off x="4857645" y="5284317"/>
            <a:ext cx="2096549" cy="500066"/>
          </a:xfrm>
          <a:prstGeom prst="leftArrowCallout">
            <a:avLst>
              <a:gd name="adj1" fmla="val 28699"/>
              <a:gd name="adj2" fmla="val 28698"/>
              <a:gd name="adj3" fmla="val 20184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636BB2-F11F-1626-0A5A-8E91289816E1}"/>
              </a:ext>
            </a:extLst>
          </p:cNvPr>
          <p:cNvSpPr txBox="1"/>
          <p:nvPr/>
        </p:nvSpPr>
        <p:spPr>
          <a:xfrm>
            <a:off x="5159485" y="5307740"/>
            <a:ext cx="1938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 err="1">
                <a:latin typeface="Montserrat" panose="00000500000000000000" pitchFamily="2" charset="-52"/>
              </a:rPr>
              <a:t>Дүниежүзі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тарихы</a:t>
            </a:r>
            <a:endParaRPr lang="ru-RU" sz="1200" dirty="0">
              <a:latin typeface="Montserrat" panose="00000500000000000000" pitchFamily="2" charset="-52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География</a:t>
            </a:r>
            <a:r>
              <a:rPr lang="en-US" sz="1200" dirty="0"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D697907-065B-CDFA-6495-BC4E36DC3735}"/>
              </a:ext>
            </a:extLst>
          </p:cNvPr>
          <p:cNvSpPr/>
          <p:nvPr/>
        </p:nvSpPr>
        <p:spPr>
          <a:xfrm>
            <a:off x="7088671" y="5285207"/>
            <a:ext cx="920379" cy="4977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D1D35A-B0D1-8C54-E7E4-1786A97F834E}"/>
              </a:ext>
            </a:extLst>
          </p:cNvPr>
          <p:cNvSpPr txBox="1"/>
          <p:nvPr/>
        </p:nvSpPr>
        <p:spPr>
          <a:xfrm>
            <a:off x="7046960" y="5255864"/>
            <a:ext cx="893082" cy="51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112/90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(71 кв)</a:t>
            </a:r>
            <a:endParaRPr lang="kk-KZ" sz="1200" b="1" dirty="0">
              <a:solidFill>
                <a:srgbClr val="000000"/>
              </a:solidFill>
              <a:effectLst/>
              <a:latin typeface="Montserrat" panose="00000500000000000000" pitchFamily="2" charset="-52"/>
              <a:ea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AA63DA3-5EF3-055C-7CA4-5B36D472D52A}"/>
              </a:ext>
            </a:extLst>
          </p:cNvPr>
          <p:cNvSpPr/>
          <p:nvPr/>
        </p:nvSpPr>
        <p:spPr>
          <a:xfrm>
            <a:off x="8118537" y="5263170"/>
            <a:ext cx="915077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47269F-FDAB-80B8-31A0-EAD9B8DBD7F8}"/>
              </a:ext>
            </a:extLst>
          </p:cNvPr>
          <p:cNvSpPr txBox="1"/>
          <p:nvPr/>
        </p:nvSpPr>
        <p:spPr>
          <a:xfrm>
            <a:off x="8407606" y="5329677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90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383F831-5827-E9A5-1E3F-5CF9275751FD}"/>
              </a:ext>
            </a:extLst>
          </p:cNvPr>
          <p:cNvSpPr/>
          <p:nvPr/>
        </p:nvSpPr>
        <p:spPr>
          <a:xfrm>
            <a:off x="2760230" y="2325199"/>
            <a:ext cx="2087051" cy="2900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61EE01-CD17-B26A-569C-502505735574}"/>
              </a:ext>
            </a:extLst>
          </p:cNvPr>
          <p:cNvSpPr txBox="1"/>
          <p:nvPr/>
        </p:nvSpPr>
        <p:spPr>
          <a:xfrm>
            <a:off x="2774141" y="2311314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6В02124 </a:t>
            </a:r>
            <a:r>
              <a:rPr lang="ru-RU" sz="1200" dirty="0" err="1">
                <a:latin typeface="Montserrat" panose="00000500000000000000" pitchFamily="2" charset="-52"/>
              </a:rPr>
              <a:t>Медиаөнер</a:t>
            </a:r>
            <a:endParaRPr lang="ru-RU" sz="12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4786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">
            <a:extLst>
              <a:ext uri="{FF2B5EF4-FFF2-40B4-BE49-F238E27FC236}">
                <a16:creationId xmlns:a16="http://schemas.microsoft.com/office/drawing/2014/main" id="{445AB7ED-2764-D71B-296F-C657DD73F5F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6303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dirty="0">
              <a:solidFill>
                <a:srgbClr val="00B0F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Montserrat" panose="00000500000000000000" pitchFamily="2" charset="-52"/>
              </a:rPr>
              <a:t>ӨНЕР ЖӘНЕ ГУМАНИТАРЛЫҚ ҒЫЛЫМДАР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80989" y="1083415"/>
            <a:ext cx="720080" cy="43204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783265" y="1643050"/>
            <a:ext cx="1628495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481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19571" y="1628800"/>
            <a:ext cx="1476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>
                <a:latin typeface="Montserrat" panose="00000500000000000000" pitchFamily="2" charset="-52"/>
              </a:rPr>
              <a:t>Аударма </a:t>
            </a:r>
          </a:p>
          <a:p>
            <a:r>
              <a:rPr lang="kk-KZ" sz="1200" b="1" dirty="0">
                <a:latin typeface="Montserrat" panose="00000500000000000000" pitchFamily="2" charset="-52"/>
              </a:rPr>
              <a:t>ісі</a:t>
            </a:r>
            <a:endParaRPr lang="ru-RU" sz="1200" b="1" dirty="0">
              <a:latin typeface="Montserrat" panose="00000500000000000000" pitchFamily="2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06531" y="1643608"/>
            <a:ext cx="2569526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30659" y="1703675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6В02310 </a:t>
            </a:r>
            <a:r>
              <a:rPr lang="ru-RU" sz="1200" dirty="0" err="1">
                <a:latin typeface="Montserrat" panose="00000500000000000000" pitchFamily="2" charset="-52"/>
              </a:rPr>
              <a:t>Шетел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филологиясы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99690" y="2171218"/>
            <a:ext cx="2576367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99690" y="213285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6В02311 </a:t>
            </a:r>
            <a:r>
              <a:rPr lang="ru-RU" sz="1200" dirty="0" err="1">
                <a:latin typeface="Montserrat" panose="00000500000000000000" pitchFamily="2" charset="-52"/>
              </a:rPr>
              <a:t>Шетел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филологиясы</a:t>
            </a:r>
            <a:r>
              <a:rPr lang="ru-RU" sz="1200" dirty="0">
                <a:latin typeface="Montserrat" panose="00000500000000000000" pitchFamily="2" charset="-52"/>
              </a:rPr>
              <a:t>: </a:t>
            </a:r>
          </a:p>
          <a:p>
            <a:r>
              <a:rPr lang="ru-RU" sz="1200" dirty="0" err="1">
                <a:latin typeface="Montserrat" panose="00000500000000000000" pitchFamily="2" charset="-52"/>
              </a:rPr>
              <a:t>қытай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тілі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99690" y="2706271"/>
            <a:ext cx="2576367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499690" y="270892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6В02312 </a:t>
            </a:r>
            <a:r>
              <a:rPr lang="ru-RU" sz="1200" dirty="0" err="1">
                <a:latin typeface="Montserrat" panose="00000500000000000000" pitchFamily="2" charset="-52"/>
              </a:rPr>
              <a:t>Шетел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филологиясы</a:t>
            </a:r>
            <a:r>
              <a:rPr lang="ru-RU" sz="1200" dirty="0">
                <a:latin typeface="Montserrat" panose="00000500000000000000" pitchFamily="2" charset="-52"/>
              </a:rPr>
              <a:t>: </a:t>
            </a:r>
          </a:p>
          <a:p>
            <a:r>
              <a:rPr lang="ru-RU" sz="1200" dirty="0" err="1">
                <a:latin typeface="Montserrat" panose="00000500000000000000" pitchFamily="2" charset="-52"/>
              </a:rPr>
              <a:t>түрік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тілі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22" name="Выноска со стрелкой вправо 21"/>
          <p:cNvSpPr/>
          <p:nvPr/>
        </p:nvSpPr>
        <p:spPr>
          <a:xfrm>
            <a:off x="647823" y="4429132"/>
            <a:ext cx="1763937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521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56138" y="4501140"/>
            <a:ext cx="3016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Филология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11760" y="4448145"/>
            <a:ext cx="2664297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6В02305 </a:t>
            </a:r>
            <a:r>
              <a:rPr lang="ru-RU" sz="1200" dirty="0" err="1">
                <a:latin typeface="Montserrat" panose="00000500000000000000" pitchFamily="2" charset="-52"/>
              </a:rPr>
              <a:t>Қазақ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филологиясы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27684" y="4857760"/>
            <a:ext cx="2648374" cy="3573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416440" y="479715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6В02306 Филология: </a:t>
            </a:r>
            <a:r>
              <a:rPr lang="ru-RU" sz="1200" dirty="0" err="1">
                <a:latin typeface="Montserrat" panose="00000500000000000000" pitchFamily="2" charset="-52"/>
              </a:rPr>
              <a:t>орыс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dirty="0" err="1">
                <a:latin typeface="Montserrat" panose="00000500000000000000" pitchFamily="2" charset="-52"/>
              </a:rPr>
              <a:t>филологиясы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79512" y="1643050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07504" y="172874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Montserrat" panose="00000500000000000000" pitchFamily="2" charset="-52"/>
              </a:rPr>
              <a:t>B036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43414" y="4429132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71406" y="4512173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Montserrat" panose="00000500000000000000" pitchFamily="2" charset="-52"/>
              </a:rPr>
              <a:t>B037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44" name="Выноска со стрелкой влево 43"/>
          <p:cNvSpPr/>
          <p:nvPr/>
        </p:nvSpPr>
        <p:spPr>
          <a:xfrm>
            <a:off x="5140255" y="2420888"/>
            <a:ext cx="1979712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Выноска со стрелкой влево 46"/>
          <p:cNvSpPr/>
          <p:nvPr/>
        </p:nvSpPr>
        <p:spPr>
          <a:xfrm>
            <a:off x="5151497" y="4429131"/>
            <a:ext cx="1979712" cy="768559"/>
          </a:xfrm>
          <a:prstGeom prst="leftArrowCallout">
            <a:avLst>
              <a:gd name="adj1" fmla="val 14431"/>
              <a:gd name="adj2" fmla="val 16017"/>
              <a:gd name="adj3" fmla="val 21829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400600" y="2420888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 err="1"/>
              <a:t>Шет</a:t>
            </a:r>
            <a:r>
              <a:rPr lang="ru-RU" sz="1200" dirty="0"/>
              <a:t> </a:t>
            </a:r>
            <a:r>
              <a:rPr lang="ru-RU" sz="1200" dirty="0" err="1"/>
              <a:t>тілі</a:t>
            </a:r>
            <a:endParaRPr lang="ru-RU" sz="1200" dirty="0"/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err="1"/>
              <a:t>Дүниежүзі</a:t>
            </a:r>
            <a:r>
              <a:rPr lang="ru-RU" sz="1200" dirty="0"/>
              <a:t> </a:t>
            </a:r>
            <a:r>
              <a:rPr lang="ru-RU" sz="1200" dirty="0" err="1"/>
              <a:t>тарихы</a:t>
            </a:r>
            <a:endParaRPr lang="ru-RU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5432857" y="4509120"/>
            <a:ext cx="1875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 err="1">
                <a:latin typeface="Montserrat" panose="00000500000000000000" pitchFamily="2" charset="-52"/>
              </a:rPr>
              <a:t>Қазақ</a:t>
            </a:r>
            <a:r>
              <a:rPr lang="ru-RU" sz="1200" dirty="0">
                <a:latin typeface="Montserrat" panose="00000500000000000000" pitchFamily="2" charset="-52"/>
              </a:rPr>
              <a:t>/ </a:t>
            </a:r>
            <a:r>
              <a:rPr lang="ru-RU" sz="1200" dirty="0" err="1">
                <a:latin typeface="Montserrat" panose="00000500000000000000" pitchFamily="2" charset="-52"/>
              </a:rPr>
              <a:t>Орыс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тілі</a:t>
            </a:r>
            <a:endParaRPr lang="ru-RU" sz="1200" dirty="0">
              <a:latin typeface="Montserrat" panose="00000500000000000000" pitchFamily="2" charset="-52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err="1">
                <a:latin typeface="Montserrat" panose="00000500000000000000" pitchFamily="2" charset="-52"/>
              </a:rPr>
              <a:t>Қазақ</a:t>
            </a:r>
            <a:r>
              <a:rPr lang="ru-RU" sz="1200" dirty="0">
                <a:latin typeface="Montserrat" panose="00000500000000000000" pitchFamily="2" charset="-52"/>
              </a:rPr>
              <a:t>/</a:t>
            </a:r>
            <a:r>
              <a:rPr lang="ru-RU" sz="1200" dirty="0" err="1">
                <a:latin typeface="Montserrat" panose="00000500000000000000" pitchFamily="2" charset="-52"/>
              </a:rPr>
              <a:t>Орыс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dirty="0">
                <a:latin typeface="Montserrat" panose="00000500000000000000" pitchFamily="2" charset="-52"/>
              </a:rPr>
              <a:t>     </a:t>
            </a:r>
            <a:r>
              <a:rPr lang="ru-RU" sz="1200" dirty="0" err="1">
                <a:latin typeface="Montserrat" panose="00000500000000000000" pitchFamily="2" charset="-52"/>
              </a:rPr>
              <a:t>әдебиеті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499692" y="3212976"/>
            <a:ext cx="2576366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99690" y="3296017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6В02307 Переводческое дело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15C787A-7C1D-468F-8987-F486CDEA5706}"/>
              </a:ext>
            </a:extLst>
          </p:cNvPr>
          <p:cNvSpPr/>
          <p:nvPr/>
        </p:nvSpPr>
        <p:spPr>
          <a:xfrm>
            <a:off x="7259634" y="2426407"/>
            <a:ext cx="825033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3A3954-D966-451E-89DD-42E23AA2CCC4}"/>
              </a:ext>
            </a:extLst>
          </p:cNvPr>
          <p:cNvSpPr txBox="1"/>
          <p:nvPr/>
        </p:nvSpPr>
        <p:spPr>
          <a:xfrm>
            <a:off x="7248062" y="2412111"/>
            <a:ext cx="825033" cy="51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125/114 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(74 кв)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3C95D54-AE30-42C7-B253-AC6B442F3B89}"/>
              </a:ext>
            </a:extLst>
          </p:cNvPr>
          <p:cNvSpPr/>
          <p:nvPr/>
        </p:nvSpPr>
        <p:spPr>
          <a:xfrm>
            <a:off x="8212763" y="2420888"/>
            <a:ext cx="823734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DA325D-3C73-4636-B18A-821AFCC95B4B}"/>
              </a:ext>
            </a:extLst>
          </p:cNvPr>
          <p:cNvSpPr txBox="1"/>
          <p:nvPr/>
        </p:nvSpPr>
        <p:spPr>
          <a:xfrm>
            <a:off x="8382215" y="2492896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11</a:t>
            </a: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4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CA5F67D-014A-426D-8261-9F18ED97EE97}"/>
              </a:ext>
            </a:extLst>
          </p:cNvPr>
          <p:cNvSpPr/>
          <p:nvPr/>
        </p:nvSpPr>
        <p:spPr>
          <a:xfrm>
            <a:off x="7259634" y="4437112"/>
            <a:ext cx="825033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38BF6C-EAA0-4774-AF4B-DC93416BA697}"/>
              </a:ext>
            </a:extLst>
          </p:cNvPr>
          <p:cNvSpPr txBox="1"/>
          <p:nvPr/>
        </p:nvSpPr>
        <p:spPr>
          <a:xfrm>
            <a:off x="7259305" y="4409127"/>
            <a:ext cx="825033" cy="73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128/120 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(72 кв)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endParaRPr lang="kk-KZ" sz="1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38FFCBB-0EDB-4EA8-8DB2-FED28C29513F}"/>
              </a:ext>
            </a:extLst>
          </p:cNvPr>
          <p:cNvSpPr/>
          <p:nvPr/>
        </p:nvSpPr>
        <p:spPr>
          <a:xfrm>
            <a:off x="8212763" y="4437112"/>
            <a:ext cx="823734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21850EC-E6BA-4DF9-814B-A2459D15BC70}"/>
              </a:ext>
            </a:extLst>
          </p:cNvPr>
          <p:cNvSpPr txBox="1"/>
          <p:nvPr/>
        </p:nvSpPr>
        <p:spPr>
          <a:xfrm>
            <a:off x="8382215" y="4520153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</a:t>
            </a: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16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30A20F3-2439-4577-A9DA-32B1DE215320}"/>
              </a:ext>
            </a:extLst>
          </p:cNvPr>
          <p:cNvSpPr/>
          <p:nvPr/>
        </p:nvSpPr>
        <p:spPr>
          <a:xfrm>
            <a:off x="8208573" y="2010742"/>
            <a:ext cx="827924" cy="323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138EB7F4-26B9-4EBD-B690-B24F16974FB1}"/>
              </a:ext>
            </a:extLst>
          </p:cNvPr>
          <p:cNvSpPr/>
          <p:nvPr/>
        </p:nvSpPr>
        <p:spPr>
          <a:xfrm>
            <a:off x="7259633" y="2010742"/>
            <a:ext cx="827924" cy="3288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919A08E-16A5-4F02-9234-35B52B262BE6}"/>
              </a:ext>
            </a:extLst>
          </p:cNvPr>
          <p:cNvSpPr txBox="1"/>
          <p:nvPr/>
        </p:nvSpPr>
        <p:spPr>
          <a:xfrm>
            <a:off x="7302095" y="1979548"/>
            <a:ext cx="82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ЕҰУ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387473B-7A91-409E-A8B7-42625B1629AF}"/>
              </a:ext>
            </a:extLst>
          </p:cNvPr>
          <p:cNvSpPr txBox="1"/>
          <p:nvPr/>
        </p:nvSpPr>
        <p:spPr>
          <a:xfrm>
            <a:off x="8408816" y="1979548"/>
            <a:ext cx="69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</a:t>
            </a:r>
          </a:p>
        </p:txBody>
      </p:sp>
    </p:spTree>
    <p:extLst>
      <p:ext uri="{BB962C8B-B14F-4D97-AF65-F5344CB8AC3E}">
        <p14:creationId xmlns:p14="http://schemas.microsoft.com/office/powerpoint/2010/main" val="649309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">
            <a:extLst>
              <a:ext uri="{FF2B5EF4-FFF2-40B4-BE49-F238E27FC236}">
                <a16:creationId xmlns:a16="http://schemas.microsoft.com/office/drawing/2014/main" id="{47D8ACF2-1DA1-67C8-BC58-04D483CB705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6303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dirty="0">
              <a:solidFill>
                <a:srgbClr val="00B0F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Montserrat" panose="00000500000000000000" pitchFamily="2" charset="-52"/>
              </a:rPr>
              <a:t>ӘЛЕУМЕТТІК ҒЫЛЫМДАР, ЖУРНАЛИСТИКА </a:t>
            </a:r>
            <a:br>
              <a:rPr lang="ru-RU" sz="2400" dirty="0">
                <a:latin typeface="Montserrat" panose="00000500000000000000" pitchFamily="2" charset="-52"/>
              </a:rPr>
            </a:br>
            <a:r>
              <a:rPr lang="ru-RU" sz="2400" dirty="0">
                <a:latin typeface="Montserrat" panose="00000500000000000000" pitchFamily="2" charset="-52"/>
              </a:rPr>
              <a:t>ЖӘНЕ АҚПАРАТТАНДЫРУ</a:t>
            </a:r>
          </a:p>
        </p:txBody>
      </p:sp>
      <p:sp>
        <p:nvSpPr>
          <p:cNvPr id="55" name="Пятиугольник 54"/>
          <p:cNvSpPr/>
          <p:nvPr/>
        </p:nvSpPr>
        <p:spPr>
          <a:xfrm>
            <a:off x="827584" y="1159353"/>
            <a:ext cx="3031120" cy="429747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ятиугольник 55"/>
          <p:cNvSpPr/>
          <p:nvPr/>
        </p:nvSpPr>
        <p:spPr>
          <a:xfrm rot="10800000">
            <a:off x="4572000" y="1159353"/>
            <a:ext cx="3240360" cy="429747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827584" y="1198493"/>
            <a:ext cx="2807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dirty="0">
                <a:latin typeface="Montserrat" panose="00000500000000000000" pitchFamily="2" charset="-52"/>
              </a:rPr>
              <a:t>Білім беру бағдарламалар </a:t>
            </a:r>
          </a:p>
          <a:p>
            <a:pPr algn="ctr"/>
            <a:r>
              <a:rPr lang="kk-KZ" sz="1200" b="1" dirty="0">
                <a:latin typeface="Montserrat" panose="00000500000000000000" pitchFamily="2" charset="-52"/>
              </a:rPr>
              <a:t>топтарының атауы</a:t>
            </a:r>
          </a:p>
          <a:p>
            <a:pPr algn="ctr"/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716016" y="1167135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dirty="0">
                <a:latin typeface="Montserrat" panose="00000500000000000000" pitchFamily="2" charset="-52"/>
              </a:rPr>
              <a:t>Білім беру </a:t>
            </a:r>
          </a:p>
          <a:p>
            <a:pPr algn="ctr"/>
            <a:r>
              <a:rPr lang="kk-KZ" sz="1200" b="1" dirty="0">
                <a:latin typeface="Montserrat" panose="00000500000000000000" pitchFamily="2" charset="-52"/>
              </a:rPr>
              <a:t>бағдарламаларының атауы</a:t>
            </a:r>
          </a:p>
        </p:txBody>
      </p:sp>
      <p:sp>
        <p:nvSpPr>
          <p:cNvPr id="59" name="Выноска со стрелкой вправо 58"/>
          <p:cNvSpPr/>
          <p:nvPr/>
        </p:nvSpPr>
        <p:spPr>
          <a:xfrm>
            <a:off x="683569" y="1962466"/>
            <a:ext cx="2088231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60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633069" y="2011029"/>
            <a:ext cx="1328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latin typeface="Montserrat" panose="00000500000000000000" pitchFamily="2" charset="-52"/>
              </a:rPr>
              <a:t>Әлеуметтану</a:t>
            </a:r>
            <a:endParaRPr lang="ru-RU" sz="1200" b="1" dirty="0">
              <a:latin typeface="Montserrat" panose="00000500000000000000" pitchFamily="2" charset="-52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771801" y="2051186"/>
            <a:ext cx="1977832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2757550" y="2081965"/>
            <a:ext cx="1992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6В03101 </a:t>
            </a:r>
            <a:r>
              <a:rPr lang="ru-RU" sz="1200" dirty="0" err="1">
                <a:latin typeface="Montserrat" panose="00000500000000000000" pitchFamily="2" charset="-52"/>
              </a:rPr>
              <a:t>Әлеуметтану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63" name="Выноска со стрелкой вправо 62"/>
          <p:cNvSpPr/>
          <p:nvPr/>
        </p:nvSpPr>
        <p:spPr>
          <a:xfrm>
            <a:off x="683569" y="2610538"/>
            <a:ext cx="2088232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60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714348" y="2644715"/>
            <a:ext cx="2958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latin typeface="Montserrat" panose="00000500000000000000" pitchFamily="2" charset="-52"/>
              </a:rPr>
              <a:t>Мәдениеттану</a:t>
            </a:r>
            <a:endParaRPr lang="ru-RU" sz="1200" b="1" dirty="0">
              <a:latin typeface="Montserrat" panose="00000500000000000000" pitchFamily="2" charset="-52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771801" y="2662800"/>
            <a:ext cx="1977832" cy="3797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2699792" y="2723196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6В03104 </a:t>
            </a:r>
            <a:r>
              <a:rPr lang="ru-RU" sz="1200" dirty="0" err="1">
                <a:latin typeface="Montserrat" panose="00000500000000000000" pitchFamily="2" charset="-52"/>
              </a:rPr>
              <a:t>Мәдениеттану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67" name="Выноска со стрелкой вправо 66"/>
          <p:cNvSpPr/>
          <p:nvPr/>
        </p:nvSpPr>
        <p:spPr>
          <a:xfrm>
            <a:off x="683569" y="3211266"/>
            <a:ext cx="2088231" cy="375792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690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619875" y="3238051"/>
            <a:ext cx="3016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Montserrat" panose="00000500000000000000" pitchFamily="2" charset="-52"/>
              </a:rPr>
              <a:t> </a:t>
            </a:r>
            <a:r>
              <a:rPr lang="ru-RU" sz="1200" b="1" dirty="0" err="1">
                <a:latin typeface="Montserrat" panose="00000500000000000000" pitchFamily="2" charset="-52"/>
              </a:rPr>
              <a:t>Саясаттану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2771801" y="3289899"/>
            <a:ext cx="1977832" cy="2971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2699792" y="3310059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6В03106 </a:t>
            </a:r>
            <a:r>
              <a:rPr lang="ru-RU" sz="1200" dirty="0" err="1">
                <a:latin typeface="Montserrat" panose="00000500000000000000" pitchFamily="2" charset="-52"/>
              </a:rPr>
              <a:t>Саясаттану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71" name="Выноска со стрелкой вправо 70"/>
          <p:cNvSpPr/>
          <p:nvPr/>
        </p:nvSpPr>
        <p:spPr>
          <a:xfrm>
            <a:off x="675254" y="3765921"/>
            <a:ext cx="2096546" cy="558807"/>
          </a:xfrm>
          <a:prstGeom prst="rightArrowCallout">
            <a:avLst>
              <a:gd name="adj1" fmla="val 25000"/>
              <a:gd name="adj2" fmla="val 27809"/>
              <a:gd name="adj3" fmla="val 58212"/>
              <a:gd name="adj4" fmla="val 7686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611561" y="371703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latin typeface="Montserrat" panose="00000500000000000000" pitchFamily="2" charset="-52"/>
              </a:rPr>
              <a:t>Халықаралық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b="1" dirty="0" err="1">
                <a:latin typeface="Montserrat" panose="00000500000000000000" pitchFamily="2" charset="-52"/>
              </a:rPr>
              <a:t>қатынастар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  <a:r>
              <a:rPr lang="ru-RU" sz="1200" b="1" dirty="0" err="1">
                <a:latin typeface="Montserrat" panose="00000500000000000000" pitchFamily="2" charset="-52"/>
              </a:rPr>
              <a:t>және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b="1" dirty="0">
                <a:latin typeface="Montserrat" panose="00000500000000000000" pitchFamily="2" charset="-52"/>
              </a:rPr>
              <a:t>дипломатия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2795522" y="3695441"/>
            <a:ext cx="1977832" cy="4189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2740982" y="3687415"/>
            <a:ext cx="2000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6В03102 </a:t>
            </a:r>
            <a:r>
              <a:rPr lang="ru-RU" sz="1200" dirty="0" err="1">
                <a:latin typeface="Montserrat" panose="00000500000000000000" pitchFamily="2" charset="-52"/>
              </a:rPr>
              <a:t>Халықаралық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dirty="0" err="1">
                <a:latin typeface="Montserrat" panose="00000500000000000000" pitchFamily="2" charset="-52"/>
              </a:rPr>
              <a:t>қатынастар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75" name="Выноска со стрелкой вправо 74"/>
          <p:cNvSpPr/>
          <p:nvPr/>
        </p:nvSpPr>
        <p:spPr>
          <a:xfrm>
            <a:off x="675254" y="4550009"/>
            <a:ext cx="2096546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745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/>
          <p:cNvSpPr txBox="1"/>
          <p:nvPr/>
        </p:nvSpPr>
        <p:spPr>
          <a:xfrm>
            <a:off x="611561" y="463305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Montserrat" panose="00000500000000000000" pitchFamily="2" charset="-52"/>
              </a:rPr>
              <a:t> </a:t>
            </a:r>
            <a:r>
              <a:rPr lang="ru-RU" sz="1200" b="1" dirty="0">
                <a:latin typeface="Montserrat" panose="00000500000000000000" pitchFamily="2" charset="-52"/>
              </a:rPr>
              <a:t>Психология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2771800" y="4185858"/>
            <a:ext cx="1977833" cy="2985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2699792" y="4185858"/>
            <a:ext cx="2041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6В03105 </a:t>
            </a:r>
            <a:r>
              <a:rPr lang="ru-RU" sz="1200" dirty="0" err="1">
                <a:latin typeface="Montserrat" panose="00000500000000000000" pitchFamily="2" charset="-52"/>
              </a:rPr>
              <a:t>Аймақтану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79" name="Выноска со стрелкой вправо 78"/>
          <p:cNvSpPr/>
          <p:nvPr/>
        </p:nvSpPr>
        <p:spPr>
          <a:xfrm>
            <a:off x="666939" y="5218370"/>
            <a:ext cx="2104862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796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611561" y="521837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Журналистика </a:t>
            </a:r>
          </a:p>
          <a:p>
            <a:r>
              <a:rPr lang="ru-RU" sz="1200" b="1" dirty="0" err="1">
                <a:latin typeface="Montserrat" panose="00000500000000000000" pitchFamily="2" charset="-52"/>
              </a:rPr>
              <a:t>және</a:t>
            </a:r>
            <a:r>
              <a:rPr lang="ru-RU" sz="1200" b="1" dirty="0">
                <a:latin typeface="Montserrat" panose="00000500000000000000" pitchFamily="2" charset="-52"/>
              </a:rPr>
              <a:t> репортер </a:t>
            </a:r>
            <a:r>
              <a:rPr lang="ru-RU" sz="1200" b="1" dirty="0" err="1">
                <a:latin typeface="Montserrat" panose="00000500000000000000" pitchFamily="2" charset="-52"/>
              </a:rPr>
              <a:t>ісі</a:t>
            </a:r>
            <a:endParaRPr lang="ru-RU" sz="1200" b="1" dirty="0">
              <a:latin typeface="Montserrat" panose="00000500000000000000" pitchFamily="2" charset="-52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771465" y="5489663"/>
            <a:ext cx="1969853" cy="3727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2786379" y="5445201"/>
            <a:ext cx="2649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6В03205 </a:t>
            </a:r>
            <a:r>
              <a:rPr lang="ru-RU" sz="1200" dirty="0" err="1">
                <a:latin typeface="Montserrat" panose="00000500000000000000" pitchFamily="2" charset="-52"/>
              </a:rPr>
              <a:t>Цифрлық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dirty="0">
                <a:latin typeface="Montserrat" panose="00000500000000000000" pitchFamily="2" charset="-52"/>
              </a:rPr>
              <a:t>медианы </a:t>
            </a:r>
            <a:r>
              <a:rPr lang="ru-RU" sz="1200" dirty="0" err="1">
                <a:latin typeface="Montserrat" panose="00000500000000000000" pitchFamily="2" charset="-52"/>
              </a:rPr>
              <a:t>басқару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143508" y="1928802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83"/>
          <p:cNvSpPr txBox="1"/>
          <p:nvPr/>
        </p:nvSpPr>
        <p:spPr>
          <a:xfrm>
            <a:off x="71500" y="200081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B038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143508" y="2568147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71500" y="2640155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B039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143508" y="3133741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87"/>
          <p:cNvSpPr txBox="1"/>
          <p:nvPr/>
        </p:nvSpPr>
        <p:spPr>
          <a:xfrm>
            <a:off x="71500" y="3234387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B040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126642" y="3714752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134734" y="4578044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TextBox 90"/>
          <p:cNvSpPr txBox="1"/>
          <p:nvPr/>
        </p:nvSpPr>
        <p:spPr>
          <a:xfrm>
            <a:off x="71406" y="4605045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B041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151892" y="5214950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TextBox 92"/>
          <p:cNvSpPr txBox="1"/>
          <p:nvPr/>
        </p:nvSpPr>
        <p:spPr>
          <a:xfrm>
            <a:off x="107504" y="5301208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B042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94" name="Выноска со стрелкой влево 93"/>
          <p:cNvSpPr/>
          <p:nvPr/>
        </p:nvSpPr>
        <p:spPr>
          <a:xfrm>
            <a:off x="4829414" y="2001772"/>
            <a:ext cx="1977832" cy="428629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Выноска со стрелкой влево 94"/>
          <p:cNvSpPr/>
          <p:nvPr/>
        </p:nvSpPr>
        <p:spPr>
          <a:xfrm>
            <a:off x="4829414" y="2649061"/>
            <a:ext cx="1977832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Выноска со стрелкой влево 95"/>
          <p:cNvSpPr/>
          <p:nvPr/>
        </p:nvSpPr>
        <p:spPr>
          <a:xfrm>
            <a:off x="4805693" y="3205749"/>
            <a:ext cx="1977832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Выноска со стрелкой влево 96"/>
          <p:cNvSpPr/>
          <p:nvPr/>
        </p:nvSpPr>
        <p:spPr>
          <a:xfrm>
            <a:off x="4844086" y="3925935"/>
            <a:ext cx="1944202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Выноска со стрелкой влево 97"/>
          <p:cNvSpPr/>
          <p:nvPr/>
        </p:nvSpPr>
        <p:spPr>
          <a:xfrm>
            <a:off x="4788024" y="4533606"/>
            <a:ext cx="1990911" cy="428629"/>
          </a:xfrm>
          <a:prstGeom prst="leftArrowCallout">
            <a:avLst>
              <a:gd name="adj1" fmla="val 28699"/>
              <a:gd name="adj2" fmla="val 28698"/>
              <a:gd name="adj3" fmla="val 20184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Выноска со стрелкой влево 98"/>
          <p:cNvSpPr/>
          <p:nvPr/>
        </p:nvSpPr>
        <p:spPr>
          <a:xfrm>
            <a:off x="4805694" y="5513812"/>
            <a:ext cx="1977832" cy="825101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TextBox 99"/>
          <p:cNvSpPr txBox="1"/>
          <p:nvPr/>
        </p:nvSpPr>
        <p:spPr>
          <a:xfrm>
            <a:off x="5076056" y="5517232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 err="1">
                <a:latin typeface="Montserrat" panose="00000500000000000000" pitchFamily="2" charset="-52"/>
              </a:rPr>
              <a:t>Шығармашылық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dirty="0">
                <a:latin typeface="Montserrat" panose="00000500000000000000" pitchFamily="2" charset="-52"/>
              </a:rPr>
              <a:t>    </a:t>
            </a:r>
            <a:r>
              <a:rPr lang="ru-RU" sz="1200" dirty="0" err="1">
                <a:latin typeface="Montserrat" panose="00000500000000000000" pitchFamily="2" charset="-52"/>
              </a:rPr>
              <a:t>емтихан</a:t>
            </a:r>
            <a:endParaRPr lang="ru-RU" sz="1200" dirty="0">
              <a:latin typeface="Montserrat" panose="00000500000000000000" pitchFamily="2" charset="-52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err="1">
                <a:latin typeface="Montserrat" panose="00000500000000000000" pitchFamily="2" charset="-52"/>
              </a:rPr>
              <a:t>Шығармашылық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dirty="0">
                <a:latin typeface="Montserrat" panose="00000500000000000000" pitchFamily="2" charset="-52"/>
              </a:rPr>
              <a:t>    </a:t>
            </a:r>
            <a:r>
              <a:rPr lang="ru-RU" sz="1200" dirty="0" err="1">
                <a:latin typeface="Montserrat" panose="00000500000000000000" pitchFamily="2" charset="-52"/>
              </a:rPr>
              <a:t>емтихан</a:t>
            </a:r>
            <a:endParaRPr lang="ru-RU" sz="1200" dirty="0">
              <a:latin typeface="Montserrat" panose="00000500000000000000" pitchFamily="2" charset="-52"/>
            </a:endParaRPr>
          </a:p>
          <a:p>
            <a:endParaRPr lang="ru-RU" sz="1200" dirty="0">
              <a:latin typeface="Montserrat" panose="00000500000000000000" pitchFamily="2" charset="-52"/>
            </a:endParaRPr>
          </a:p>
          <a:p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093726" y="196873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Математика </a:t>
            </a:r>
            <a:endParaRPr lang="en-US" sz="1200" dirty="0">
              <a:latin typeface="Montserrat" panose="00000500000000000000" pitchFamily="2" charset="-52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География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021718" y="264189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>
                <a:latin typeface="Montserrat" panose="00000500000000000000" pitchFamily="2" charset="-52"/>
              </a:rPr>
              <a:t>Дүниежүзі тарихы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>
                <a:latin typeface="Montserrat" panose="00000500000000000000" pitchFamily="2" charset="-52"/>
              </a:rPr>
              <a:t>Шет тілі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1406" y="3786760"/>
            <a:ext cx="576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В140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2771800" y="4578044"/>
            <a:ext cx="1977833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2779780" y="5085184"/>
            <a:ext cx="1969853" cy="3182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TextBox 108"/>
          <p:cNvSpPr txBox="1"/>
          <p:nvPr/>
        </p:nvSpPr>
        <p:spPr>
          <a:xfrm>
            <a:off x="2753560" y="4646835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6В03103 Психология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699792" y="5093938"/>
            <a:ext cx="2433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6В03204 Журналистика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2779782" y="5906866"/>
            <a:ext cx="1969852" cy="3805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TextBox 111"/>
          <p:cNvSpPr txBox="1"/>
          <p:nvPr/>
        </p:nvSpPr>
        <p:spPr>
          <a:xfrm>
            <a:off x="2812089" y="5877249"/>
            <a:ext cx="2263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6В03214 </a:t>
            </a:r>
            <a:r>
              <a:rPr lang="ru-RU" sz="1200" dirty="0" err="1">
                <a:latin typeface="Montserrat" panose="00000500000000000000" pitchFamily="2" charset="-52"/>
              </a:rPr>
              <a:t>Қоғаммен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dirty="0" err="1">
                <a:latin typeface="Montserrat" panose="00000500000000000000" pitchFamily="2" charset="-52"/>
              </a:rPr>
              <a:t>байланыс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073776" y="450057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Биология </a:t>
            </a:r>
            <a:endParaRPr lang="en-US" sz="1200" dirty="0">
              <a:latin typeface="Montserrat" panose="00000500000000000000" pitchFamily="2" charset="-52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География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2787190" y="6323157"/>
            <a:ext cx="1962443" cy="4088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TextBox 117"/>
          <p:cNvSpPr txBox="1"/>
          <p:nvPr/>
        </p:nvSpPr>
        <p:spPr>
          <a:xfrm>
            <a:off x="2812089" y="6299631"/>
            <a:ext cx="2263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6В03206</a:t>
            </a:r>
            <a:r>
              <a:rPr lang="kk-KZ" sz="1200" dirty="0">
                <a:latin typeface="Montserrat" panose="00000500000000000000" pitchFamily="2" charset="-52"/>
              </a:rPr>
              <a:t> Спорт </a:t>
            </a:r>
          </a:p>
          <a:p>
            <a:r>
              <a:rPr lang="kk-KZ" sz="1200" dirty="0">
                <a:latin typeface="Montserrat" panose="00000500000000000000" pitchFamily="2" charset="-52"/>
              </a:rPr>
              <a:t>журналистикасы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119" name="Стрелка вниз 118"/>
          <p:cNvSpPr/>
          <p:nvPr/>
        </p:nvSpPr>
        <p:spPr>
          <a:xfrm>
            <a:off x="3828575" y="1083415"/>
            <a:ext cx="720080" cy="366313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01BFD4E7-5A6B-4D20-9AC5-1F37D0C4ECBF}"/>
              </a:ext>
            </a:extLst>
          </p:cNvPr>
          <p:cNvSpPr/>
          <p:nvPr/>
        </p:nvSpPr>
        <p:spPr>
          <a:xfrm>
            <a:off x="6959836" y="2031232"/>
            <a:ext cx="825033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340897D-6C21-49C0-A3BF-EB2A8F7F470D}"/>
              </a:ext>
            </a:extLst>
          </p:cNvPr>
          <p:cNvSpPr txBox="1"/>
          <p:nvPr/>
        </p:nvSpPr>
        <p:spPr>
          <a:xfrm>
            <a:off x="6948264" y="2106887"/>
            <a:ext cx="825033" cy="287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115/101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77DA0081-4D73-48EF-B536-68694A647A29}"/>
              </a:ext>
            </a:extLst>
          </p:cNvPr>
          <p:cNvSpPr/>
          <p:nvPr/>
        </p:nvSpPr>
        <p:spPr>
          <a:xfrm>
            <a:off x="7912965" y="2025713"/>
            <a:ext cx="823734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0EF13A1-B163-479B-A7A3-C268C6C5188D}"/>
              </a:ext>
            </a:extLst>
          </p:cNvPr>
          <p:cNvSpPr txBox="1"/>
          <p:nvPr/>
        </p:nvSpPr>
        <p:spPr>
          <a:xfrm>
            <a:off x="8082417" y="2097721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101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8C1D3E9B-D487-45CF-92F1-D16319F51487}"/>
              </a:ext>
            </a:extLst>
          </p:cNvPr>
          <p:cNvSpPr/>
          <p:nvPr/>
        </p:nvSpPr>
        <p:spPr>
          <a:xfrm>
            <a:off x="6971602" y="2642431"/>
            <a:ext cx="825033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8D8958F-C5C8-4AC5-86F9-A03DF69364E8}"/>
              </a:ext>
            </a:extLst>
          </p:cNvPr>
          <p:cNvSpPr txBox="1"/>
          <p:nvPr/>
        </p:nvSpPr>
        <p:spPr>
          <a:xfrm>
            <a:off x="6960030" y="2718086"/>
            <a:ext cx="825033" cy="287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111/108</a:t>
            </a: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BB7044C9-4EE6-4400-9399-06897D630710}"/>
              </a:ext>
            </a:extLst>
          </p:cNvPr>
          <p:cNvSpPr/>
          <p:nvPr/>
        </p:nvSpPr>
        <p:spPr>
          <a:xfrm>
            <a:off x="7924731" y="2636912"/>
            <a:ext cx="823734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DF4B64D-76CB-4848-91B5-4BD6C778C60B}"/>
              </a:ext>
            </a:extLst>
          </p:cNvPr>
          <p:cNvSpPr txBox="1"/>
          <p:nvPr/>
        </p:nvSpPr>
        <p:spPr>
          <a:xfrm>
            <a:off x="8094183" y="2708920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</a:t>
            </a: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08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532767C6-C69D-4D6E-8A38-6014F49A33C0}"/>
              </a:ext>
            </a:extLst>
          </p:cNvPr>
          <p:cNvSpPr/>
          <p:nvPr/>
        </p:nvSpPr>
        <p:spPr>
          <a:xfrm>
            <a:off x="6971602" y="3218495"/>
            <a:ext cx="825033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45B97BA-0170-44B4-9C6C-59B9DF8D9039}"/>
              </a:ext>
            </a:extLst>
          </p:cNvPr>
          <p:cNvSpPr txBox="1"/>
          <p:nvPr/>
        </p:nvSpPr>
        <p:spPr>
          <a:xfrm>
            <a:off x="6960030" y="3294150"/>
            <a:ext cx="825033" cy="287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122/110</a:t>
            </a: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28C3B28E-3D04-43E6-A8C0-C1D1626B4824}"/>
              </a:ext>
            </a:extLst>
          </p:cNvPr>
          <p:cNvSpPr/>
          <p:nvPr/>
        </p:nvSpPr>
        <p:spPr>
          <a:xfrm>
            <a:off x="7924731" y="3212976"/>
            <a:ext cx="823734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0544F208-CE1E-4D5F-A563-E7D83FB2B97B}"/>
              </a:ext>
            </a:extLst>
          </p:cNvPr>
          <p:cNvSpPr txBox="1"/>
          <p:nvPr/>
        </p:nvSpPr>
        <p:spPr>
          <a:xfrm>
            <a:off x="8094183" y="3284984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11</a:t>
            </a: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0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id="{F8606487-F4A6-4F0A-B32B-6029E17C5D88}"/>
              </a:ext>
            </a:extLst>
          </p:cNvPr>
          <p:cNvSpPr/>
          <p:nvPr/>
        </p:nvSpPr>
        <p:spPr>
          <a:xfrm>
            <a:off x="6971602" y="3938575"/>
            <a:ext cx="825033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602C10D-0485-47BD-ADA9-3CB57607484A}"/>
              </a:ext>
            </a:extLst>
          </p:cNvPr>
          <p:cNvSpPr txBox="1"/>
          <p:nvPr/>
        </p:nvSpPr>
        <p:spPr>
          <a:xfrm>
            <a:off x="6960030" y="3924279"/>
            <a:ext cx="825033" cy="51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130/125 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(81 кв)</a:t>
            </a: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id="{68A2C990-F682-4771-87FC-4C0E7420BCD0}"/>
              </a:ext>
            </a:extLst>
          </p:cNvPr>
          <p:cNvSpPr/>
          <p:nvPr/>
        </p:nvSpPr>
        <p:spPr>
          <a:xfrm>
            <a:off x="7924731" y="3933056"/>
            <a:ext cx="823734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BCFC46D-691D-450B-AB3E-E526FEB3F1F1}"/>
              </a:ext>
            </a:extLst>
          </p:cNvPr>
          <p:cNvSpPr txBox="1"/>
          <p:nvPr/>
        </p:nvSpPr>
        <p:spPr>
          <a:xfrm>
            <a:off x="8080253" y="4013841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</a:t>
            </a: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24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id="{15D2DAF7-7F1C-4D4F-A7ED-E1C9C5828C22}"/>
              </a:ext>
            </a:extLst>
          </p:cNvPr>
          <p:cNvSpPr/>
          <p:nvPr/>
        </p:nvSpPr>
        <p:spPr>
          <a:xfrm>
            <a:off x="6971602" y="4523416"/>
            <a:ext cx="825033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68ADC042-DEDC-4B26-BC41-5D76E0E70535}"/>
              </a:ext>
            </a:extLst>
          </p:cNvPr>
          <p:cNvSpPr txBox="1"/>
          <p:nvPr/>
        </p:nvSpPr>
        <p:spPr>
          <a:xfrm>
            <a:off x="6960030" y="4581517"/>
            <a:ext cx="825033" cy="287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126/90</a:t>
            </a:r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id="{DAA39B9E-475C-4F08-B4CE-8FAF8DFFB325}"/>
              </a:ext>
            </a:extLst>
          </p:cNvPr>
          <p:cNvSpPr/>
          <p:nvPr/>
        </p:nvSpPr>
        <p:spPr>
          <a:xfrm>
            <a:off x="7924731" y="4517897"/>
            <a:ext cx="823734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44E64D5-C8B4-43E2-A5A5-68DBBB1DE6B5}"/>
              </a:ext>
            </a:extLst>
          </p:cNvPr>
          <p:cNvSpPr txBox="1"/>
          <p:nvPr/>
        </p:nvSpPr>
        <p:spPr>
          <a:xfrm>
            <a:off x="8094183" y="4589905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>
                <a:solidFill>
                  <a:srgbClr val="000000"/>
                </a:solidFill>
                <a:latin typeface="Montserrat" panose="00000500000000000000" pitchFamily="2" charset="-52"/>
              </a:rPr>
              <a:t>90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136" name="Прямоугольник 135">
            <a:extLst>
              <a:ext uri="{FF2B5EF4-FFF2-40B4-BE49-F238E27FC236}">
                <a16:creationId xmlns:a16="http://schemas.microsoft.com/office/drawing/2014/main" id="{281F8307-9B3B-4AE8-80CE-2AE074C6FD48}"/>
              </a:ext>
            </a:extLst>
          </p:cNvPr>
          <p:cNvSpPr/>
          <p:nvPr/>
        </p:nvSpPr>
        <p:spPr>
          <a:xfrm>
            <a:off x="6971602" y="5522751"/>
            <a:ext cx="825033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27DEBB2-D360-4C48-85BC-35C2E3AB7065}"/>
              </a:ext>
            </a:extLst>
          </p:cNvPr>
          <p:cNvSpPr txBox="1"/>
          <p:nvPr/>
        </p:nvSpPr>
        <p:spPr>
          <a:xfrm>
            <a:off x="6960030" y="5508455"/>
            <a:ext cx="825033" cy="51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125/122 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(90 кв)</a:t>
            </a:r>
          </a:p>
        </p:txBody>
      </p:sp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id="{A585A530-000A-430F-8796-EC808C59674A}"/>
              </a:ext>
            </a:extLst>
          </p:cNvPr>
          <p:cNvSpPr/>
          <p:nvPr/>
        </p:nvSpPr>
        <p:spPr>
          <a:xfrm>
            <a:off x="7924731" y="5517232"/>
            <a:ext cx="823734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A106E6C0-41A9-48E5-AEBA-16AA7A811519}"/>
              </a:ext>
            </a:extLst>
          </p:cNvPr>
          <p:cNvSpPr txBox="1"/>
          <p:nvPr/>
        </p:nvSpPr>
        <p:spPr>
          <a:xfrm>
            <a:off x="7956376" y="5589240"/>
            <a:ext cx="72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12</a:t>
            </a: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2</a:t>
            </a:r>
            <a:r>
              <a:rPr lang="en-US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/120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id="{C0F5DD4E-5522-4EAB-87E4-DA0D0FC6BEDE}"/>
              </a:ext>
            </a:extLst>
          </p:cNvPr>
          <p:cNvSpPr/>
          <p:nvPr/>
        </p:nvSpPr>
        <p:spPr>
          <a:xfrm>
            <a:off x="7897204" y="1634025"/>
            <a:ext cx="827924" cy="323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>
            <a:extLst>
              <a:ext uri="{FF2B5EF4-FFF2-40B4-BE49-F238E27FC236}">
                <a16:creationId xmlns:a16="http://schemas.microsoft.com/office/drawing/2014/main" id="{3A573AD3-B2E8-4E47-B991-F62D58B62D87}"/>
              </a:ext>
            </a:extLst>
          </p:cNvPr>
          <p:cNvSpPr/>
          <p:nvPr/>
        </p:nvSpPr>
        <p:spPr>
          <a:xfrm>
            <a:off x="6948264" y="1634025"/>
            <a:ext cx="827924" cy="3288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21434ED-FF48-443A-9CB0-BE5DD3319022}"/>
              </a:ext>
            </a:extLst>
          </p:cNvPr>
          <p:cNvSpPr txBox="1"/>
          <p:nvPr/>
        </p:nvSpPr>
        <p:spPr>
          <a:xfrm>
            <a:off x="6990726" y="1639833"/>
            <a:ext cx="654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ЕҰУ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0D7FB5F2-8823-47CB-897B-A87EEE96951E}"/>
              </a:ext>
            </a:extLst>
          </p:cNvPr>
          <p:cNvSpPr txBox="1"/>
          <p:nvPr/>
        </p:nvSpPr>
        <p:spPr>
          <a:xfrm>
            <a:off x="8097447" y="1639833"/>
            <a:ext cx="699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ҚР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1CA9BD-4483-87B0-3D45-7EF1332DA20E}"/>
              </a:ext>
            </a:extLst>
          </p:cNvPr>
          <p:cNvSpPr txBox="1"/>
          <p:nvPr/>
        </p:nvSpPr>
        <p:spPr>
          <a:xfrm>
            <a:off x="5073776" y="3228727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>
                <a:latin typeface="Montserrat" panose="00000500000000000000" pitchFamily="2" charset="-52"/>
              </a:rPr>
              <a:t>Дүниежүзі тарихы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>
                <a:latin typeface="Montserrat" panose="00000500000000000000" pitchFamily="2" charset="-52"/>
              </a:rPr>
              <a:t>Шет тілі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D6C869-CBD3-B802-E791-E8723F4E23FB}"/>
              </a:ext>
            </a:extLst>
          </p:cNvPr>
          <p:cNvSpPr txBox="1"/>
          <p:nvPr/>
        </p:nvSpPr>
        <p:spPr>
          <a:xfrm>
            <a:off x="5055748" y="390728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>
                <a:latin typeface="Montserrat" panose="00000500000000000000" pitchFamily="2" charset="-52"/>
              </a:rPr>
              <a:t>Дүниежүзі тарихы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>
                <a:latin typeface="Montserrat" panose="00000500000000000000" pitchFamily="2" charset="-52"/>
              </a:rPr>
              <a:t>Шет тілі</a:t>
            </a:r>
            <a:endParaRPr lang="ru-RU" sz="12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32271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">
            <a:extLst>
              <a:ext uri="{FF2B5EF4-FFF2-40B4-BE49-F238E27FC236}">
                <a16:creationId xmlns:a16="http://schemas.microsoft.com/office/drawing/2014/main" id="{FE94C053-EF2D-50E7-6406-0494CAEFC4A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6303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dirty="0">
              <a:solidFill>
                <a:srgbClr val="00B0F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Montserrat" panose="00000500000000000000" pitchFamily="2" charset="-52"/>
              </a:rPr>
              <a:t>БИЗНЕС, БАСҚАРУ ЖӘНЕ ҚҰҚЫҚ</a:t>
            </a:r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711257" y="2204864"/>
            <a:ext cx="1988535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429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19571" y="2204864"/>
            <a:ext cx="149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Менеджмент </a:t>
            </a:r>
          </a:p>
          <a:p>
            <a:r>
              <a:rPr lang="ru-RU" sz="1200" b="1" dirty="0" err="1">
                <a:latin typeface="Montserrat" panose="00000500000000000000" pitchFamily="2" charset="-52"/>
              </a:rPr>
              <a:t>және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  <a:r>
              <a:rPr lang="ru-RU" sz="1200" b="1" dirty="0" err="1">
                <a:latin typeface="Montserrat" panose="00000500000000000000" pitchFamily="2" charset="-52"/>
              </a:rPr>
              <a:t>басқару</a:t>
            </a:r>
            <a:endParaRPr lang="ru-RU" sz="1200" b="1" dirty="0">
              <a:latin typeface="Montserrat" panose="00000500000000000000" pitchFamily="2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01503" y="2285992"/>
            <a:ext cx="2806601" cy="2593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627784" y="2285992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ontserrat" panose="00000500000000000000" pitchFamily="2" charset="-52"/>
              </a:rPr>
              <a:t> </a:t>
            </a:r>
            <a:r>
              <a:rPr lang="ru-RU" sz="1200" dirty="0">
                <a:latin typeface="Montserrat" panose="00000500000000000000" pitchFamily="2" charset="-52"/>
              </a:rPr>
              <a:t>6В041</a:t>
            </a:r>
            <a:r>
              <a:rPr lang="en-US" sz="1200" dirty="0">
                <a:latin typeface="Montserrat" panose="00000500000000000000" pitchFamily="2" charset="-52"/>
              </a:rPr>
              <a:t>01</a:t>
            </a:r>
            <a:r>
              <a:rPr lang="ru-RU" sz="1200" dirty="0">
                <a:latin typeface="Montserrat" panose="00000500000000000000" pitchFamily="2" charset="-52"/>
              </a:rPr>
              <a:t> Менеджмент</a:t>
            </a:r>
          </a:p>
        </p:txBody>
      </p:sp>
      <p:sp>
        <p:nvSpPr>
          <p:cNvPr id="22" name="Выноска со стрелкой вправо 21"/>
          <p:cNvSpPr/>
          <p:nvPr/>
        </p:nvSpPr>
        <p:spPr>
          <a:xfrm>
            <a:off x="683921" y="4874860"/>
            <a:ext cx="2015871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655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55713" y="4869160"/>
            <a:ext cx="1700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Аудит </a:t>
            </a:r>
            <a:r>
              <a:rPr lang="ru-RU" sz="1200" b="1" dirty="0" err="1">
                <a:latin typeface="Montserrat" panose="00000500000000000000" pitchFamily="2" charset="-52"/>
              </a:rPr>
              <a:t>және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b="1" dirty="0" err="1">
                <a:latin typeface="Montserrat" panose="00000500000000000000" pitchFamily="2" charset="-52"/>
              </a:rPr>
              <a:t>салық</a:t>
            </a:r>
            <a:r>
              <a:rPr lang="ru-RU" sz="1200" b="1" dirty="0">
                <a:latin typeface="Montserrat" panose="00000500000000000000" pitchFamily="2" charset="-52"/>
              </a:rPr>
              <a:t> салу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699792" y="4730273"/>
            <a:ext cx="2815152" cy="2859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699792" y="4739027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6В041</a:t>
            </a:r>
            <a:r>
              <a:rPr lang="en-US" sz="1200" dirty="0">
                <a:latin typeface="Montserrat" panose="00000500000000000000" pitchFamily="2" charset="-52"/>
              </a:rPr>
              <a:t>04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Есеп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және</a:t>
            </a:r>
            <a:r>
              <a:rPr lang="ru-RU" sz="1200" dirty="0">
                <a:latin typeface="Montserrat" panose="00000500000000000000" pitchFamily="2" charset="-52"/>
              </a:rPr>
              <a:t> аудит</a:t>
            </a:r>
          </a:p>
        </p:txBody>
      </p:sp>
      <p:sp>
        <p:nvSpPr>
          <p:cNvPr id="31" name="Овал 30"/>
          <p:cNvSpPr/>
          <p:nvPr/>
        </p:nvSpPr>
        <p:spPr>
          <a:xfrm>
            <a:off x="179511" y="2204864"/>
            <a:ext cx="476201" cy="42954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07504" y="2287905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B044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35359" y="4869160"/>
            <a:ext cx="476201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107504" y="4952201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B045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44" name="Выноска со стрелкой влево 43"/>
          <p:cNvSpPr/>
          <p:nvPr/>
        </p:nvSpPr>
        <p:spPr>
          <a:xfrm>
            <a:off x="5581821" y="2900059"/>
            <a:ext cx="1438450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Выноска со стрелкой влево 46"/>
          <p:cNvSpPr/>
          <p:nvPr/>
        </p:nvSpPr>
        <p:spPr>
          <a:xfrm>
            <a:off x="5580112" y="4739027"/>
            <a:ext cx="1477312" cy="57150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17131" y="2861658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Математика</a:t>
            </a:r>
            <a:endParaRPr lang="en-US" sz="1200" dirty="0">
              <a:latin typeface="Montserrat" panose="00000500000000000000" pitchFamily="2" charset="-52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География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796135" y="4764297"/>
            <a:ext cx="1847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Математика </a:t>
            </a:r>
            <a:endParaRPr lang="en-US" sz="1200" dirty="0">
              <a:latin typeface="Montserrat" panose="00000500000000000000" pitchFamily="2" charset="-52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География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701503" y="2673970"/>
            <a:ext cx="2806601" cy="2891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48304" y="2686143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6В04</a:t>
            </a:r>
            <a:r>
              <a:rPr lang="en-US" sz="1200" dirty="0">
                <a:latin typeface="Montserrat" panose="00000500000000000000" pitchFamily="2" charset="-52"/>
              </a:rPr>
              <a:t>102</a:t>
            </a:r>
            <a:r>
              <a:rPr lang="ru-RU" sz="1200" dirty="0">
                <a:latin typeface="Montserrat" panose="00000500000000000000" pitchFamily="2" charset="-52"/>
              </a:rPr>
              <a:t> Экономика</a:t>
            </a:r>
            <a:endParaRPr lang="ru-RU" sz="1200" dirty="0"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27" name="Пятиугольник 26"/>
          <p:cNvSpPr/>
          <p:nvPr/>
        </p:nvSpPr>
        <p:spPr>
          <a:xfrm>
            <a:off x="827584" y="1245041"/>
            <a:ext cx="3031120" cy="429747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ятиугольник 27"/>
          <p:cNvSpPr/>
          <p:nvPr/>
        </p:nvSpPr>
        <p:spPr>
          <a:xfrm rot="10800000">
            <a:off x="4572000" y="1245041"/>
            <a:ext cx="3240360" cy="429747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899591" y="1191268"/>
            <a:ext cx="2856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>
                <a:latin typeface="Montserrat" panose="00000500000000000000" pitchFamily="2" charset="-52"/>
              </a:rPr>
              <a:t>Білім беру бағдарламалар </a:t>
            </a:r>
          </a:p>
          <a:p>
            <a:pPr algn="ctr"/>
            <a:r>
              <a:rPr lang="kk-KZ" sz="1400" b="1" dirty="0">
                <a:latin typeface="Montserrat" panose="00000500000000000000" pitchFamily="2" charset="-52"/>
              </a:rPr>
              <a:t>топтарының атауы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16016" y="117418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>
                <a:latin typeface="Montserrat" panose="00000500000000000000" pitchFamily="2" charset="-52"/>
              </a:rPr>
              <a:t>Білім беру </a:t>
            </a:r>
          </a:p>
          <a:p>
            <a:pPr algn="ctr"/>
            <a:r>
              <a:rPr lang="kk-KZ" sz="1400" b="1" dirty="0">
                <a:latin typeface="Montserrat" panose="00000500000000000000" pitchFamily="2" charset="-52"/>
              </a:rPr>
              <a:t>бағдарламаларының атауы</a:t>
            </a:r>
          </a:p>
        </p:txBody>
      </p:sp>
      <p:sp>
        <p:nvSpPr>
          <p:cNvPr id="35" name="Стрелка вниз 34"/>
          <p:cNvSpPr/>
          <p:nvPr/>
        </p:nvSpPr>
        <p:spPr>
          <a:xfrm>
            <a:off x="3828575" y="1083415"/>
            <a:ext cx="720080" cy="43204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708343" y="3031160"/>
            <a:ext cx="2806601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2655145" y="3043333"/>
            <a:ext cx="2806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6В04105 </a:t>
            </a:r>
            <a:r>
              <a:rPr lang="ru-RU" sz="1200" dirty="0" err="1">
                <a:latin typeface="Montserrat" panose="00000500000000000000" pitchFamily="2" charset="-52"/>
              </a:rPr>
              <a:t>Кәсіпкерлік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және</a:t>
            </a:r>
            <a:r>
              <a:rPr lang="ru-RU" sz="1200" dirty="0">
                <a:latin typeface="Montserrat" panose="00000500000000000000" pitchFamily="2" charset="-52"/>
              </a:rPr>
              <a:t> бизнес </a:t>
            </a:r>
            <a:r>
              <a:rPr lang="ru-RU" sz="1200" dirty="0" err="1">
                <a:latin typeface="Montserrat" panose="00000500000000000000" pitchFamily="2" charset="-52"/>
              </a:rPr>
              <a:t>экономикасы</a:t>
            </a:r>
            <a:endParaRPr lang="ru-RU" sz="1200" dirty="0"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701503" y="3534646"/>
            <a:ext cx="2806601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2648304" y="3543399"/>
            <a:ext cx="264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6В04103 </a:t>
            </a:r>
            <a:r>
              <a:rPr lang="ru-RU" sz="1200" dirty="0" err="1">
                <a:latin typeface="Montserrat" panose="00000500000000000000" pitchFamily="2" charset="-52"/>
              </a:rPr>
              <a:t>Мемлекеттік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және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dirty="0" err="1">
                <a:latin typeface="Montserrat" panose="00000500000000000000" pitchFamily="2" charset="-52"/>
              </a:rPr>
              <a:t>жергілікті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басқару</a:t>
            </a:r>
            <a:endParaRPr lang="ru-RU" sz="1200" dirty="0"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699792" y="5087464"/>
            <a:ext cx="2815152" cy="2857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2699792" y="5096217"/>
            <a:ext cx="2815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6В04121 </a:t>
            </a:r>
            <a:r>
              <a:rPr lang="ru-RU" sz="1200" dirty="0" err="1">
                <a:latin typeface="Montserrat" panose="00000500000000000000" pitchFamily="2" charset="-52"/>
              </a:rPr>
              <a:t>Мемлекеттік</a:t>
            </a:r>
            <a:r>
              <a:rPr lang="ru-RU" sz="1200" dirty="0">
                <a:latin typeface="Montserrat" panose="00000500000000000000" pitchFamily="2" charset="-52"/>
              </a:rPr>
              <a:t> аудит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766C707-5CDC-45C3-9DC6-F59EEB99F49C}"/>
              </a:ext>
            </a:extLst>
          </p:cNvPr>
          <p:cNvSpPr/>
          <p:nvPr/>
        </p:nvSpPr>
        <p:spPr>
          <a:xfrm>
            <a:off x="7092971" y="2924944"/>
            <a:ext cx="825033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4DDAA4-467B-492E-A207-69341F5E2AF3}"/>
              </a:ext>
            </a:extLst>
          </p:cNvPr>
          <p:cNvSpPr txBox="1"/>
          <p:nvPr/>
        </p:nvSpPr>
        <p:spPr>
          <a:xfrm>
            <a:off x="7081399" y="2895552"/>
            <a:ext cx="825033" cy="51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134/116 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(</a:t>
            </a:r>
            <a:r>
              <a:rPr lang="kk-KZ" sz="1200" b="1" dirty="0">
                <a:solidFill>
                  <a:srgbClr val="00000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69</a:t>
            </a: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 кв)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5E7D913D-F799-409F-863F-5AB0F8DAC514}"/>
              </a:ext>
            </a:extLst>
          </p:cNvPr>
          <p:cNvSpPr/>
          <p:nvPr/>
        </p:nvSpPr>
        <p:spPr>
          <a:xfrm>
            <a:off x="8046100" y="2904329"/>
            <a:ext cx="823734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EAC998B-A9EF-4C96-B6CC-887AB3CCFDDE}"/>
              </a:ext>
            </a:extLst>
          </p:cNvPr>
          <p:cNvSpPr txBox="1"/>
          <p:nvPr/>
        </p:nvSpPr>
        <p:spPr>
          <a:xfrm>
            <a:off x="8147350" y="3013287"/>
            <a:ext cx="793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120/107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1AE47627-E8AE-46D5-9235-D1F516A17668}"/>
              </a:ext>
            </a:extLst>
          </p:cNvPr>
          <p:cNvSpPr/>
          <p:nvPr/>
        </p:nvSpPr>
        <p:spPr>
          <a:xfrm>
            <a:off x="7103852" y="4739440"/>
            <a:ext cx="825033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1A84C84-CACD-41DD-86BF-27EE532651A6}"/>
              </a:ext>
            </a:extLst>
          </p:cNvPr>
          <p:cNvSpPr txBox="1"/>
          <p:nvPr/>
        </p:nvSpPr>
        <p:spPr>
          <a:xfrm>
            <a:off x="7111458" y="4713129"/>
            <a:ext cx="825033" cy="51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134/117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(113 кв)</a:t>
            </a:r>
            <a:endParaRPr lang="kk-KZ" sz="1200" b="1" dirty="0">
              <a:solidFill>
                <a:srgbClr val="000000"/>
              </a:solidFill>
              <a:effectLst/>
              <a:latin typeface="Montserrat" panose="00000500000000000000" pitchFamily="2" charset="-52"/>
              <a:ea typeface="Times New Roman" panose="02020603050405020304" pitchFamily="18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6C5541E7-9CB7-445C-907B-E4F89C30DAAD}"/>
              </a:ext>
            </a:extLst>
          </p:cNvPr>
          <p:cNvSpPr/>
          <p:nvPr/>
        </p:nvSpPr>
        <p:spPr>
          <a:xfrm>
            <a:off x="8056981" y="4733921"/>
            <a:ext cx="823734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78115A5-03AF-4488-82FE-3FC94856D5A3}"/>
              </a:ext>
            </a:extLst>
          </p:cNvPr>
          <p:cNvSpPr txBox="1"/>
          <p:nvPr/>
        </p:nvSpPr>
        <p:spPr>
          <a:xfrm>
            <a:off x="8100392" y="4805929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11</a:t>
            </a: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5</a:t>
            </a:r>
            <a:r>
              <a:rPr lang="en-US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/1</a:t>
            </a: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06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9E5DFF6F-AAB4-4711-BC29-DC1FB10F67C5}"/>
              </a:ext>
            </a:extLst>
          </p:cNvPr>
          <p:cNvSpPr/>
          <p:nvPr/>
        </p:nvSpPr>
        <p:spPr>
          <a:xfrm>
            <a:off x="8041220" y="2524090"/>
            <a:ext cx="827924" cy="323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202A5BB8-EC08-41B5-9B24-7DB77474358F}"/>
              </a:ext>
            </a:extLst>
          </p:cNvPr>
          <p:cNvSpPr/>
          <p:nvPr/>
        </p:nvSpPr>
        <p:spPr>
          <a:xfrm>
            <a:off x="7092280" y="2524090"/>
            <a:ext cx="827924" cy="3288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8BD1E5F-F521-4CD5-909E-A7058906E48B}"/>
              </a:ext>
            </a:extLst>
          </p:cNvPr>
          <p:cNvSpPr txBox="1"/>
          <p:nvPr/>
        </p:nvSpPr>
        <p:spPr>
          <a:xfrm>
            <a:off x="7197714" y="2557056"/>
            <a:ext cx="654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ЕҰУ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A484195-C804-494C-A806-72EC6AEE3605}"/>
              </a:ext>
            </a:extLst>
          </p:cNvPr>
          <p:cNvSpPr txBox="1"/>
          <p:nvPr/>
        </p:nvSpPr>
        <p:spPr>
          <a:xfrm>
            <a:off x="8209607" y="2552536"/>
            <a:ext cx="699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ҚР</a:t>
            </a:r>
          </a:p>
        </p:txBody>
      </p:sp>
    </p:spTree>
    <p:extLst>
      <p:ext uri="{BB962C8B-B14F-4D97-AF65-F5344CB8AC3E}">
        <p14:creationId xmlns:p14="http://schemas.microsoft.com/office/powerpoint/2010/main" val="649309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">
            <a:extLst>
              <a:ext uri="{FF2B5EF4-FFF2-40B4-BE49-F238E27FC236}">
                <a16:creationId xmlns:a16="http://schemas.microsoft.com/office/drawing/2014/main" id="{13CF03C3-C07D-7538-FB01-7942804B815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6303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dirty="0">
              <a:solidFill>
                <a:srgbClr val="00B0F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320943" y="4655986"/>
            <a:ext cx="2683105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Montserrat" panose="00000500000000000000" pitchFamily="2" charset="-52"/>
              </a:rPr>
              <a:t>БИЗНЕС, БАСҚАРУ ЖӘНЕ ҚҰҚЫҚ</a:t>
            </a:r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711258" y="1847674"/>
            <a:ext cx="2816094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8401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98724" y="1824327"/>
            <a:ext cx="2503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latin typeface="Montserrat" panose="00000500000000000000" pitchFamily="2" charset="-52"/>
              </a:rPr>
              <a:t>Қаржы</a:t>
            </a:r>
            <a:r>
              <a:rPr lang="ru-RU" sz="1200" b="1" dirty="0">
                <a:latin typeface="Montserrat" panose="00000500000000000000" pitchFamily="2" charset="-52"/>
              </a:rPr>
              <a:t>, экономика, банк </a:t>
            </a:r>
          </a:p>
          <a:p>
            <a:r>
              <a:rPr lang="ru-RU" sz="1200" b="1" dirty="0" err="1">
                <a:latin typeface="Montserrat" panose="00000500000000000000" pitchFamily="2" charset="-52"/>
              </a:rPr>
              <a:t>және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  <a:r>
              <a:rPr lang="ru-RU" sz="1200" b="1" dirty="0" err="1">
                <a:latin typeface="Montserrat" panose="00000500000000000000" pitchFamily="2" charset="-52"/>
              </a:rPr>
              <a:t>сақтандыру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  <a:r>
              <a:rPr lang="ru-RU" sz="1200" b="1" dirty="0" err="1">
                <a:latin typeface="Montserrat" panose="00000500000000000000" pitchFamily="2" charset="-52"/>
              </a:rPr>
              <a:t>ісі</a:t>
            </a:r>
            <a:endParaRPr lang="ru-RU" sz="1200" b="1" dirty="0">
              <a:latin typeface="Montserrat" panose="000005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1824327"/>
            <a:ext cx="1714514" cy="5245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596369" y="194042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ontserrat" panose="00000500000000000000" pitchFamily="2" charset="-52"/>
              </a:rPr>
              <a:t> </a:t>
            </a:r>
            <a:r>
              <a:rPr lang="ru-RU" sz="1200" dirty="0">
                <a:latin typeface="Montserrat" panose="00000500000000000000" pitchFamily="2" charset="-52"/>
              </a:rPr>
              <a:t>6В04</a:t>
            </a:r>
            <a:r>
              <a:rPr lang="en-US" sz="1200" dirty="0">
                <a:latin typeface="Montserrat" panose="00000500000000000000" pitchFamily="2" charset="-52"/>
              </a:rPr>
              <a:t>114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Қаржы</a:t>
            </a:r>
            <a:endParaRPr lang="ru-RU" sz="1200" dirty="0">
              <a:latin typeface="Montserrat" panose="00000500000000000000" pitchFamily="2" charset="-52"/>
            </a:endParaRPr>
          </a:p>
          <a:p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13" name="Выноска со стрелкой вправо 12"/>
          <p:cNvSpPr/>
          <p:nvPr/>
        </p:nvSpPr>
        <p:spPr>
          <a:xfrm>
            <a:off x="690408" y="3506138"/>
            <a:ext cx="1517298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6006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83568" y="3572446"/>
            <a:ext cx="850081" cy="27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latin typeface="Montserrat" panose="00000500000000000000" pitchFamily="2" charset="-52"/>
              </a:rPr>
              <a:t>Құқық</a:t>
            </a:r>
            <a:endParaRPr lang="ru-RU" sz="1200" b="1" dirty="0">
              <a:latin typeface="Montserrat" panose="00000500000000000000" pitchFamily="2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8662" y="4655986"/>
            <a:ext cx="2541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6В04202 </a:t>
            </a:r>
            <a:r>
              <a:rPr lang="ru-RU" sz="1200" dirty="0" err="1">
                <a:latin typeface="Montserrat" panose="00000500000000000000" pitchFamily="2" charset="-52"/>
              </a:rPr>
              <a:t>Халықаралық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құқық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79512" y="1847674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07504" y="1928802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B046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85999" y="3500438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14344" y="357187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B049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22" name="Выноска со стрелкой влево 21"/>
          <p:cNvSpPr/>
          <p:nvPr/>
        </p:nvSpPr>
        <p:spPr>
          <a:xfrm>
            <a:off x="5095163" y="3861048"/>
            <a:ext cx="2048705" cy="723317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316143" y="3986386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 err="1">
                <a:latin typeface="Montserrat" panose="00000500000000000000" pitchFamily="2" charset="-52"/>
              </a:rPr>
              <a:t>Дүниежүзі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тарихы</a:t>
            </a:r>
            <a:endParaRPr lang="ru-RU" sz="1200" dirty="0">
              <a:latin typeface="Montserrat" panose="00000500000000000000" pitchFamily="2" charset="-52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kk-KZ" sz="1200" dirty="0">
                <a:latin typeface="Montserrat" panose="00000500000000000000" pitchFamily="2" charset="-52"/>
              </a:rPr>
              <a:t>Құқық негіздері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20943" y="3515828"/>
            <a:ext cx="2683105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267744" y="3524581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6В0420</a:t>
            </a:r>
            <a:r>
              <a:rPr lang="kk-KZ" sz="1200" dirty="0">
                <a:latin typeface="Montserrat" panose="00000500000000000000" pitchFamily="2" charset="-52"/>
              </a:rPr>
              <a:t>1 Құқықтану</a:t>
            </a:r>
            <a:endParaRPr lang="ru-RU" sz="1200" dirty="0"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20944" y="4009624"/>
            <a:ext cx="2771031" cy="5749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2275403" y="4005064"/>
            <a:ext cx="2893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6В04204 Сот-</a:t>
            </a:r>
            <a:r>
              <a:rPr lang="ru-RU" sz="1200" dirty="0" err="1">
                <a:latin typeface="Montserrat" panose="00000500000000000000" pitchFamily="2" charset="-52"/>
              </a:rPr>
              <a:t>прокурорлық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dirty="0" err="1">
                <a:latin typeface="Montserrat" panose="00000500000000000000" pitchFamily="2" charset="-52"/>
              </a:rPr>
              <a:t>және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тергеу-криминалистикалық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қызметі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endParaRPr lang="ru-RU" sz="1200" dirty="0"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80989" y="1083415"/>
            <a:ext cx="720080" cy="43204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Выноска со стрелкой влево 37"/>
          <p:cNvSpPr/>
          <p:nvPr/>
        </p:nvSpPr>
        <p:spPr>
          <a:xfrm>
            <a:off x="5292080" y="1911315"/>
            <a:ext cx="1591017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5508104" y="1887215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Математика</a:t>
            </a:r>
            <a:endParaRPr lang="en-US" sz="1200" dirty="0">
              <a:latin typeface="Montserrat" panose="00000500000000000000" pitchFamily="2" charset="-52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География 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B618F8B-8219-466E-BA90-658C2ECC36CE}"/>
              </a:ext>
            </a:extLst>
          </p:cNvPr>
          <p:cNvSpPr/>
          <p:nvPr/>
        </p:nvSpPr>
        <p:spPr>
          <a:xfrm>
            <a:off x="7092971" y="1922351"/>
            <a:ext cx="825033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1EE0F8-AD50-47CB-9211-C67E70641375}"/>
              </a:ext>
            </a:extLst>
          </p:cNvPr>
          <p:cNvSpPr txBox="1"/>
          <p:nvPr/>
        </p:nvSpPr>
        <p:spPr>
          <a:xfrm>
            <a:off x="7081399" y="1908055"/>
            <a:ext cx="825033" cy="51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139/116 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(66 кв)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D76B0A25-2CC1-4A11-A8FC-0AACE5A2E121}"/>
              </a:ext>
            </a:extLst>
          </p:cNvPr>
          <p:cNvSpPr/>
          <p:nvPr/>
        </p:nvSpPr>
        <p:spPr>
          <a:xfrm>
            <a:off x="8046100" y="1916832"/>
            <a:ext cx="823734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>
              <a:latin typeface="Montserrat" panose="00000500000000000000" pitchFamily="2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7CF9A19-C9A8-4762-8EF6-C917A987F6D3}"/>
              </a:ext>
            </a:extLst>
          </p:cNvPr>
          <p:cNvSpPr txBox="1"/>
          <p:nvPr/>
        </p:nvSpPr>
        <p:spPr>
          <a:xfrm>
            <a:off x="8238199" y="1988840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11</a:t>
            </a: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5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BA1C06EA-4A7A-4039-9B25-DD2B7F484A1C}"/>
              </a:ext>
            </a:extLst>
          </p:cNvPr>
          <p:cNvSpPr/>
          <p:nvPr/>
        </p:nvSpPr>
        <p:spPr>
          <a:xfrm>
            <a:off x="7245371" y="3908957"/>
            <a:ext cx="825033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0C086A1-EACD-45E9-901D-FAD6CABBF45B}"/>
              </a:ext>
            </a:extLst>
          </p:cNvPr>
          <p:cNvSpPr txBox="1"/>
          <p:nvPr/>
        </p:nvSpPr>
        <p:spPr>
          <a:xfrm>
            <a:off x="7225415" y="3871986"/>
            <a:ext cx="825033" cy="51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124/116 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(88 кв)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AA324718-F500-4FD4-BB8D-581AFA27A7CE}"/>
              </a:ext>
            </a:extLst>
          </p:cNvPr>
          <p:cNvSpPr/>
          <p:nvPr/>
        </p:nvSpPr>
        <p:spPr>
          <a:xfrm>
            <a:off x="8190116" y="3880763"/>
            <a:ext cx="823734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1A51DEF-0EFD-4898-B8C3-9FEE91B72D01}"/>
              </a:ext>
            </a:extLst>
          </p:cNvPr>
          <p:cNvSpPr txBox="1"/>
          <p:nvPr/>
        </p:nvSpPr>
        <p:spPr>
          <a:xfrm>
            <a:off x="8382215" y="3952771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11</a:t>
            </a: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5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7B5E1A33-6302-4174-940D-EE538EC866CF}"/>
              </a:ext>
            </a:extLst>
          </p:cNvPr>
          <p:cNvSpPr/>
          <p:nvPr/>
        </p:nvSpPr>
        <p:spPr>
          <a:xfrm>
            <a:off x="8041220" y="1515978"/>
            <a:ext cx="827924" cy="323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675F685A-4B46-4F9F-9564-19FCB16AA4AD}"/>
              </a:ext>
            </a:extLst>
          </p:cNvPr>
          <p:cNvSpPr/>
          <p:nvPr/>
        </p:nvSpPr>
        <p:spPr>
          <a:xfrm>
            <a:off x="7092280" y="1515978"/>
            <a:ext cx="827924" cy="3288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567B6B-A98A-4661-8A94-9280A287AE4C}"/>
              </a:ext>
            </a:extLst>
          </p:cNvPr>
          <p:cNvSpPr txBox="1"/>
          <p:nvPr/>
        </p:nvSpPr>
        <p:spPr>
          <a:xfrm>
            <a:off x="7225415" y="1539142"/>
            <a:ext cx="654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ЕҰУ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2D40568-468B-4D78-8F5C-F21F5F0E31FD}"/>
              </a:ext>
            </a:extLst>
          </p:cNvPr>
          <p:cNvSpPr txBox="1"/>
          <p:nvPr/>
        </p:nvSpPr>
        <p:spPr>
          <a:xfrm>
            <a:off x="8190116" y="1521657"/>
            <a:ext cx="699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ҚР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">
            <a:extLst>
              <a:ext uri="{FF2B5EF4-FFF2-40B4-BE49-F238E27FC236}">
                <a16:creationId xmlns:a16="http://schemas.microsoft.com/office/drawing/2014/main" id="{AFEC08EB-383D-BAB3-974D-06380137E69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6303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dirty="0">
              <a:solidFill>
                <a:srgbClr val="00B0F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    </a:t>
            </a:r>
            <a:r>
              <a:rPr lang="ru-RU" sz="2400" dirty="0">
                <a:latin typeface="Montserrat" panose="00000500000000000000" pitchFamily="2" charset="-52"/>
              </a:rPr>
              <a:t>ЖАРАТЫЛЫСТАНУ ҒЫЛЫМДАРЫ, </a:t>
            </a:r>
            <a:br>
              <a:rPr lang="ru-RU" sz="2400" dirty="0">
                <a:latin typeface="Montserrat" panose="00000500000000000000" pitchFamily="2" charset="-52"/>
              </a:rPr>
            </a:br>
            <a:r>
              <a:rPr lang="ru-RU" sz="2400" dirty="0">
                <a:latin typeface="Montserrat" panose="00000500000000000000" pitchFamily="2" charset="-52"/>
              </a:rPr>
              <a:t>    МАТЕМАТИКА ЖӘНЕ СТАТИСТИКА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601566" y="5968067"/>
            <a:ext cx="2258468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Выноска со стрелкой вправо 27"/>
          <p:cNvSpPr/>
          <p:nvPr/>
        </p:nvSpPr>
        <p:spPr>
          <a:xfrm>
            <a:off x="711257" y="2071678"/>
            <a:ext cx="1844519" cy="701240"/>
          </a:xfrm>
          <a:prstGeom prst="rightArrowCallout">
            <a:avLst>
              <a:gd name="adj1" fmla="val 20679"/>
              <a:gd name="adj2" fmla="val 27809"/>
              <a:gd name="adj3" fmla="val 57642"/>
              <a:gd name="adj4" fmla="val 7017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42910" y="2060848"/>
            <a:ext cx="1480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latin typeface="Montserrat" panose="00000500000000000000" pitchFamily="2" charset="-52"/>
              </a:rPr>
              <a:t>Биологиялық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  <a:r>
              <a:rPr lang="ru-RU" sz="1200" b="1" dirty="0" err="1">
                <a:latin typeface="Montserrat" panose="00000500000000000000" pitchFamily="2" charset="-52"/>
              </a:rPr>
              <a:t>және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  <a:r>
              <a:rPr lang="ru-RU" sz="1200" b="1" dirty="0" err="1">
                <a:latin typeface="Montserrat" panose="00000500000000000000" pitchFamily="2" charset="-52"/>
              </a:rPr>
              <a:t>сабақтас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  <a:r>
              <a:rPr lang="ru-RU" sz="1200" b="1" dirty="0" err="1">
                <a:latin typeface="Montserrat" panose="00000500000000000000" pitchFamily="2" charset="-52"/>
              </a:rPr>
              <a:t>ғылымдар</a:t>
            </a:r>
            <a:r>
              <a:rPr lang="kk-KZ" sz="1200" dirty="0">
                <a:latin typeface="Montserrat" panose="00000500000000000000" pitchFamily="2" charset="-52"/>
              </a:rPr>
              <a:t> 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55207" y="2143116"/>
            <a:ext cx="2304826" cy="2891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2579335" y="2146536"/>
            <a:ext cx="1776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6В05107 Биология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555207" y="2530117"/>
            <a:ext cx="2304826" cy="5846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527845" y="2492896"/>
            <a:ext cx="235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6В05101 </a:t>
            </a:r>
            <a:r>
              <a:rPr lang="ru-RU" sz="1200" dirty="0" err="1">
                <a:latin typeface="Montserrat" panose="00000500000000000000" pitchFamily="2" charset="-52"/>
              </a:rPr>
              <a:t>Өсімдіктер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dirty="0" err="1">
                <a:latin typeface="Montserrat" panose="00000500000000000000" pitchFamily="2" charset="-52"/>
              </a:rPr>
              <a:t>биотехнологиясы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және</a:t>
            </a:r>
            <a:endParaRPr lang="ru-RU" sz="1200" dirty="0">
              <a:latin typeface="Montserrat" panose="00000500000000000000" pitchFamily="2" charset="-52"/>
            </a:endParaRPr>
          </a:p>
          <a:p>
            <a:r>
              <a:rPr lang="ru-RU" sz="1200" dirty="0">
                <a:latin typeface="Montserrat" panose="00000500000000000000" pitchFamily="2" charset="-52"/>
              </a:rPr>
              <a:t> микробиология</a:t>
            </a:r>
          </a:p>
        </p:txBody>
      </p:sp>
      <p:sp>
        <p:nvSpPr>
          <p:cNvPr id="34" name="Выноска со стрелкой вправо 33"/>
          <p:cNvSpPr/>
          <p:nvPr/>
        </p:nvSpPr>
        <p:spPr>
          <a:xfrm>
            <a:off x="690408" y="3759189"/>
            <a:ext cx="1865368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370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714349" y="3754629"/>
            <a:ext cx="2129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latin typeface="Montserrat" panose="00000500000000000000" pitchFamily="2" charset="-52"/>
              </a:rPr>
              <a:t>Қоршаған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b="1" dirty="0">
                <a:latin typeface="Montserrat" panose="00000500000000000000" pitchFamily="2" charset="-52"/>
              </a:rPr>
              <a:t>орта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41560" y="6010868"/>
            <a:ext cx="247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6В05301 </a:t>
            </a:r>
            <a:r>
              <a:rPr lang="ru-RU" sz="1200" dirty="0" err="1">
                <a:latin typeface="Montserrat" panose="00000500000000000000" pitchFamily="2" charset="-52"/>
              </a:rPr>
              <a:t>Қолданбалы</a:t>
            </a:r>
            <a:r>
              <a:rPr lang="ru-RU" sz="1200" dirty="0">
                <a:latin typeface="Montserrat" panose="00000500000000000000" pitchFamily="2" charset="-52"/>
              </a:rPr>
              <a:t> химия</a:t>
            </a:r>
          </a:p>
        </p:txBody>
      </p:sp>
      <p:sp>
        <p:nvSpPr>
          <p:cNvPr id="37" name="Овал 36"/>
          <p:cNvSpPr/>
          <p:nvPr/>
        </p:nvSpPr>
        <p:spPr>
          <a:xfrm>
            <a:off x="179512" y="2071678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07504" y="216155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B050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85999" y="3753489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42844" y="3821507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B051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41" name="Выноска со стрелкой влево 40"/>
          <p:cNvSpPr/>
          <p:nvPr/>
        </p:nvSpPr>
        <p:spPr>
          <a:xfrm>
            <a:off x="4885544" y="5887692"/>
            <a:ext cx="1857388" cy="509003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555206" y="3750069"/>
            <a:ext cx="2304827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2510558" y="3725012"/>
            <a:ext cx="2421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6В05208 Экология </a:t>
            </a:r>
            <a:r>
              <a:rPr lang="ru-RU" sz="1200" dirty="0" err="1">
                <a:latin typeface="Montserrat" panose="00000500000000000000" pitchFamily="2" charset="-52"/>
              </a:rPr>
              <a:t>және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dirty="0" err="1">
                <a:latin typeface="Montserrat" panose="00000500000000000000" pitchFamily="2" charset="-52"/>
              </a:rPr>
              <a:t>табиғатты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пайдалану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601566" y="4464449"/>
            <a:ext cx="2258468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2548366" y="4473202"/>
            <a:ext cx="2547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6В05209 География</a:t>
            </a:r>
            <a:endParaRPr lang="ru-RU" sz="1200" dirty="0"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601566" y="4893077"/>
            <a:ext cx="2258468" cy="2891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2573444" y="4905250"/>
            <a:ext cx="2286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6В05210 Гидрология</a:t>
            </a:r>
            <a:endParaRPr lang="ru-RU" sz="1200" dirty="0"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601566" y="5325125"/>
            <a:ext cx="2258467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2553554" y="5301208"/>
            <a:ext cx="2221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6В05306  </a:t>
            </a:r>
            <a:r>
              <a:rPr lang="ru-RU" sz="1200" dirty="0" err="1">
                <a:latin typeface="Montserrat" panose="00000500000000000000" pitchFamily="2" charset="-52"/>
              </a:rPr>
              <a:t>Органикалық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dirty="0" err="1">
                <a:latin typeface="Montserrat" panose="00000500000000000000" pitchFamily="2" charset="-52"/>
              </a:rPr>
              <a:t>заттар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және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полимерлер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dirty="0" err="1">
                <a:latin typeface="Montserrat" panose="00000500000000000000" pitchFamily="2" charset="-52"/>
              </a:rPr>
              <a:t>химиясы</a:t>
            </a:r>
            <a:endParaRPr lang="ru-RU" sz="1200" dirty="0"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50" name="Выноска со стрелкой влево 49"/>
          <p:cNvSpPr/>
          <p:nvPr/>
        </p:nvSpPr>
        <p:spPr>
          <a:xfrm>
            <a:off x="4860033" y="2494789"/>
            <a:ext cx="1882900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5145889" y="5893240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Химия</a:t>
            </a:r>
            <a:endParaRPr lang="en-US" sz="1200" dirty="0">
              <a:latin typeface="Montserrat" panose="00000500000000000000" pitchFamily="2" charset="-52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Биология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120378" y="2470689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Биология </a:t>
            </a:r>
            <a:endParaRPr lang="en-US" sz="1200" dirty="0">
              <a:latin typeface="Montserrat" panose="00000500000000000000" pitchFamily="2" charset="-52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Химия</a:t>
            </a:r>
          </a:p>
        </p:txBody>
      </p:sp>
      <p:sp>
        <p:nvSpPr>
          <p:cNvPr id="77" name="Пятиугольник 76"/>
          <p:cNvSpPr/>
          <p:nvPr/>
        </p:nvSpPr>
        <p:spPr>
          <a:xfrm>
            <a:off x="827584" y="1394541"/>
            <a:ext cx="3031120" cy="429747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ятиугольник 77"/>
          <p:cNvSpPr/>
          <p:nvPr/>
        </p:nvSpPr>
        <p:spPr>
          <a:xfrm rot="10800000">
            <a:off x="4572000" y="1394541"/>
            <a:ext cx="3240360" cy="429747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78"/>
          <p:cNvSpPr txBox="1"/>
          <p:nvPr/>
        </p:nvSpPr>
        <p:spPr>
          <a:xfrm>
            <a:off x="899592" y="134076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/>
              <a:t>Білім беру бағдарламалар </a:t>
            </a:r>
          </a:p>
          <a:p>
            <a:pPr algn="ctr"/>
            <a:r>
              <a:rPr lang="kk-KZ" sz="1400" b="1" dirty="0"/>
              <a:t>топтарының атауы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716016" y="132368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/>
              <a:t>Білім беру </a:t>
            </a:r>
          </a:p>
          <a:p>
            <a:pPr algn="ctr"/>
            <a:r>
              <a:rPr lang="kk-KZ" sz="1400" b="1" dirty="0"/>
              <a:t>бағдарламаларының атауы</a:t>
            </a:r>
          </a:p>
        </p:txBody>
      </p:sp>
      <p:sp>
        <p:nvSpPr>
          <p:cNvPr id="81" name="Стрелка вниз 80"/>
          <p:cNvSpPr/>
          <p:nvPr/>
        </p:nvSpPr>
        <p:spPr>
          <a:xfrm>
            <a:off x="3828575" y="1083415"/>
            <a:ext cx="720080" cy="43204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2555207" y="3140968"/>
            <a:ext cx="2304825" cy="5623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2527846" y="3140968"/>
            <a:ext cx="2260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6В05102 </a:t>
            </a:r>
            <a:r>
              <a:rPr lang="ru-RU" sz="1200" dirty="0" err="1">
                <a:latin typeface="Montserrat" panose="00000500000000000000" pitchFamily="2" charset="-52"/>
              </a:rPr>
              <a:t>Жануарлар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dirty="0" err="1">
                <a:latin typeface="Montserrat" panose="00000500000000000000" pitchFamily="2" charset="-52"/>
              </a:rPr>
              <a:t>биотехнологиясы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және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dirty="0">
                <a:latin typeface="Montserrat" panose="00000500000000000000" pitchFamily="2" charset="-52"/>
              </a:rPr>
              <a:t>биоинформатика</a:t>
            </a:r>
          </a:p>
        </p:txBody>
      </p:sp>
      <p:sp>
        <p:nvSpPr>
          <p:cNvPr id="84" name="Выноска со стрелкой влево 83"/>
          <p:cNvSpPr/>
          <p:nvPr/>
        </p:nvSpPr>
        <p:spPr>
          <a:xfrm>
            <a:off x="4860032" y="3741132"/>
            <a:ext cx="1882900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TextBox 84"/>
          <p:cNvSpPr txBox="1"/>
          <p:nvPr/>
        </p:nvSpPr>
        <p:spPr>
          <a:xfrm>
            <a:off x="5145889" y="3717032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Биология </a:t>
            </a:r>
            <a:endParaRPr lang="en-US" sz="1200" dirty="0">
              <a:latin typeface="Montserrat" panose="00000500000000000000" pitchFamily="2" charset="-52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География</a:t>
            </a:r>
          </a:p>
        </p:txBody>
      </p:sp>
      <p:sp>
        <p:nvSpPr>
          <p:cNvPr id="86" name="Выноска со стрелкой вправо 85"/>
          <p:cNvSpPr/>
          <p:nvPr/>
        </p:nvSpPr>
        <p:spPr>
          <a:xfrm>
            <a:off x="674783" y="4398711"/>
            <a:ext cx="1880993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298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698723" y="4365104"/>
            <a:ext cx="1641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latin typeface="Montserrat" panose="00000500000000000000" pitchFamily="2" charset="-52"/>
              </a:rPr>
              <a:t>Жер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  <a:r>
              <a:rPr lang="ru-RU" sz="1200" b="1" dirty="0" err="1">
                <a:latin typeface="Montserrat" panose="00000500000000000000" pitchFamily="2" charset="-52"/>
              </a:rPr>
              <a:t>туралы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b="1" dirty="0" err="1">
                <a:latin typeface="Montserrat" panose="00000500000000000000" pitchFamily="2" charset="-52"/>
              </a:rPr>
              <a:t>ғылым</a:t>
            </a:r>
            <a:endParaRPr lang="ru-RU" sz="1200" b="1" dirty="0">
              <a:latin typeface="Montserrat" panose="00000500000000000000" pitchFamily="2" charset="-52"/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170374" y="4393011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TextBox 88"/>
          <p:cNvSpPr txBox="1"/>
          <p:nvPr/>
        </p:nvSpPr>
        <p:spPr>
          <a:xfrm>
            <a:off x="95387" y="4473202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B052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90" name="Выноска со стрелкой вправо 89"/>
          <p:cNvSpPr/>
          <p:nvPr/>
        </p:nvSpPr>
        <p:spPr>
          <a:xfrm>
            <a:off x="674783" y="5473701"/>
            <a:ext cx="1880993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298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TextBox 90"/>
          <p:cNvSpPr txBox="1"/>
          <p:nvPr/>
        </p:nvSpPr>
        <p:spPr>
          <a:xfrm>
            <a:off x="698723" y="5540009"/>
            <a:ext cx="1425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Химия</a:t>
            </a:r>
          </a:p>
        </p:txBody>
      </p:sp>
      <p:sp>
        <p:nvSpPr>
          <p:cNvPr id="92" name="Овал 91"/>
          <p:cNvSpPr/>
          <p:nvPr/>
        </p:nvSpPr>
        <p:spPr>
          <a:xfrm>
            <a:off x="170374" y="5468001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TextBox 92"/>
          <p:cNvSpPr txBox="1"/>
          <p:nvPr/>
        </p:nvSpPr>
        <p:spPr>
          <a:xfrm>
            <a:off x="95387" y="553711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B053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94" name="Выноска со стрелкой влево 93"/>
          <p:cNvSpPr/>
          <p:nvPr/>
        </p:nvSpPr>
        <p:spPr>
          <a:xfrm>
            <a:off x="4885544" y="4631425"/>
            <a:ext cx="1882900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TextBox 94"/>
          <p:cNvSpPr txBox="1"/>
          <p:nvPr/>
        </p:nvSpPr>
        <p:spPr>
          <a:xfrm>
            <a:off x="5171401" y="4607325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Математика </a:t>
            </a:r>
            <a:endParaRPr lang="en-US" sz="1200" dirty="0">
              <a:latin typeface="Montserrat" panose="00000500000000000000" pitchFamily="2" charset="-52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География 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2601566" y="6396695"/>
            <a:ext cx="2258468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TextBox 96"/>
          <p:cNvSpPr txBox="1"/>
          <p:nvPr/>
        </p:nvSpPr>
        <p:spPr>
          <a:xfrm>
            <a:off x="2599284" y="6351711"/>
            <a:ext cx="2787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6В05302 </a:t>
            </a:r>
            <a:r>
              <a:rPr lang="ru-RU" sz="1200" dirty="0" err="1">
                <a:latin typeface="Montserrat" panose="00000500000000000000" pitchFamily="2" charset="-52"/>
              </a:rPr>
              <a:t>Бейорганикалық</a:t>
            </a:r>
            <a:endParaRPr lang="ru-RU" sz="1200" dirty="0">
              <a:latin typeface="Montserrat" panose="00000500000000000000" pitchFamily="2" charset="-52"/>
            </a:endParaRPr>
          </a:p>
          <a:p>
            <a:r>
              <a:rPr lang="ru-RU" sz="1200" dirty="0">
                <a:latin typeface="Montserrat" panose="00000500000000000000" pitchFamily="2" charset="-52"/>
              </a:rPr>
              <a:t>химия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72A81B41-DE92-4C89-831C-ED7524D9ECB1}"/>
              </a:ext>
            </a:extLst>
          </p:cNvPr>
          <p:cNvSpPr/>
          <p:nvPr/>
        </p:nvSpPr>
        <p:spPr>
          <a:xfrm>
            <a:off x="6887828" y="2498415"/>
            <a:ext cx="825033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1FD47EB-31B2-41D5-84DA-4C16CE3B4B17}"/>
              </a:ext>
            </a:extLst>
          </p:cNvPr>
          <p:cNvSpPr txBox="1"/>
          <p:nvPr/>
        </p:nvSpPr>
        <p:spPr>
          <a:xfrm>
            <a:off x="6876256" y="2484119"/>
            <a:ext cx="825033" cy="73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133/75 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(70 кв)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endParaRPr lang="kk-KZ" sz="1200" b="1" dirty="0">
              <a:solidFill>
                <a:srgbClr val="000000"/>
              </a:solidFill>
              <a:effectLst/>
              <a:latin typeface="Montserrat" panose="00000500000000000000" pitchFamily="2" charset="-52"/>
              <a:ea typeface="Times New Roman" panose="02020603050405020304" pitchFamily="18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6A9D8685-40B8-48AB-8231-2F6A07E04917}"/>
              </a:ext>
            </a:extLst>
          </p:cNvPr>
          <p:cNvSpPr/>
          <p:nvPr/>
        </p:nvSpPr>
        <p:spPr>
          <a:xfrm>
            <a:off x="7840957" y="2492896"/>
            <a:ext cx="823734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E627C1A-5113-4390-BD70-6F990C4F57BD}"/>
              </a:ext>
            </a:extLst>
          </p:cNvPr>
          <p:cNvSpPr txBox="1"/>
          <p:nvPr/>
        </p:nvSpPr>
        <p:spPr>
          <a:xfrm>
            <a:off x="8033056" y="2564904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75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E8E69F35-929B-483A-88F9-B315FB149B63}"/>
              </a:ext>
            </a:extLst>
          </p:cNvPr>
          <p:cNvSpPr/>
          <p:nvPr/>
        </p:nvSpPr>
        <p:spPr>
          <a:xfrm>
            <a:off x="6887828" y="3750982"/>
            <a:ext cx="825033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83265A7-C253-4298-A711-02C4B7385E87}"/>
              </a:ext>
            </a:extLst>
          </p:cNvPr>
          <p:cNvSpPr txBox="1"/>
          <p:nvPr/>
        </p:nvSpPr>
        <p:spPr>
          <a:xfrm>
            <a:off x="6876256" y="3736686"/>
            <a:ext cx="825033" cy="73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109/70 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(65 кв)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endParaRPr lang="kk-KZ" sz="1200" b="1" dirty="0">
              <a:solidFill>
                <a:srgbClr val="000000"/>
              </a:solidFill>
              <a:effectLst/>
              <a:latin typeface="Montserrat" panose="00000500000000000000" pitchFamily="2" charset="-52"/>
              <a:ea typeface="Times New Roman" panose="02020603050405020304" pitchFamily="18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3C51AF14-CDA2-405A-AA17-43744669CB59}"/>
              </a:ext>
            </a:extLst>
          </p:cNvPr>
          <p:cNvSpPr/>
          <p:nvPr/>
        </p:nvSpPr>
        <p:spPr>
          <a:xfrm>
            <a:off x="7840957" y="3745463"/>
            <a:ext cx="823734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E73101A-7A6F-48C3-A1A3-9B66EA24C83E}"/>
              </a:ext>
            </a:extLst>
          </p:cNvPr>
          <p:cNvSpPr txBox="1"/>
          <p:nvPr/>
        </p:nvSpPr>
        <p:spPr>
          <a:xfrm>
            <a:off x="8033056" y="3817471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70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18BCAE65-F60C-49A0-9A12-B1E14D957E8A}"/>
              </a:ext>
            </a:extLst>
          </p:cNvPr>
          <p:cNvSpPr/>
          <p:nvPr/>
        </p:nvSpPr>
        <p:spPr>
          <a:xfrm>
            <a:off x="6887828" y="4633021"/>
            <a:ext cx="825033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7DAB6DC-BD5C-4838-8063-F7FECB645247}"/>
              </a:ext>
            </a:extLst>
          </p:cNvPr>
          <p:cNvSpPr txBox="1"/>
          <p:nvPr/>
        </p:nvSpPr>
        <p:spPr>
          <a:xfrm>
            <a:off x="6876256" y="4618725"/>
            <a:ext cx="825033" cy="73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113/72 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(72 кв)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endParaRPr lang="kk-KZ" sz="1200" b="1" dirty="0">
              <a:solidFill>
                <a:srgbClr val="000000"/>
              </a:solidFill>
              <a:effectLst/>
              <a:latin typeface="Montserrat" panose="00000500000000000000" pitchFamily="2" charset="-52"/>
              <a:ea typeface="Times New Roman" panose="02020603050405020304" pitchFamily="18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984B62C1-096C-4DA1-87BB-7F3D82E225FD}"/>
              </a:ext>
            </a:extLst>
          </p:cNvPr>
          <p:cNvSpPr/>
          <p:nvPr/>
        </p:nvSpPr>
        <p:spPr>
          <a:xfrm>
            <a:off x="7840957" y="4627502"/>
            <a:ext cx="823734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80D9721-C7DC-4103-AF67-EE6746E1542B}"/>
              </a:ext>
            </a:extLst>
          </p:cNvPr>
          <p:cNvSpPr txBox="1"/>
          <p:nvPr/>
        </p:nvSpPr>
        <p:spPr>
          <a:xfrm>
            <a:off x="8033056" y="4699510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72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EFF630BF-3942-4EB6-99BA-817D49779431}"/>
              </a:ext>
            </a:extLst>
          </p:cNvPr>
          <p:cNvSpPr/>
          <p:nvPr/>
        </p:nvSpPr>
        <p:spPr>
          <a:xfrm>
            <a:off x="6887828" y="5911222"/>
            <a:ext cx="825033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36A1C7A-889E-4EE1-9D46-338763EADAEF}"/>
              </a:ext>
            </a:extLst>
          </p:cNvPr>
          <p:cNvSpPr txBox="1"/>
          <p:nvPr/>
        </p:nvSpPr>
        <p:spPr>
          <a:xfrm>
            <a:off x="6905183" y="5977711"/>
            <a:ext cx="825033" cy="287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117/70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158D1D6A-7117-436F-820F-F1071935E1EB}"/>
              </a:ext>
            </a:extLst>
          </p:cNvPr>
          <p:cNvSpPr/>
          <p:nvPr/>
        </p:nvSpPr>
        <p:spPr>
          <a:xfrm>
            <a:off x="7840957" y="5905703"/>
            <a:ext cx="823734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0330F51-7ADB-4113-8DE2-C866C70BEBB4}"/>
              </a:ext>
            </a:extLst>
          </p:cNvPr>
          <p:cNvSpPr txBox="1"/>
          <p:nvPr/>
        </p:nvSpPr>
        <p:spPr>
          <a:xfrm>
            <a:off x="8033056" y="5977711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61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BFF9959D-A10D-4CDB-B8F8-53712D700CD3}"/>
              </a:ext>
            </a:extLst>
          </p:cNvPr>
          <p:cNvSpPr/>
          <p:nvPr/>
        </p:nvSpPr>
        <p:spPr>
          <a:xfrm>
            <a:off x="7840956" y="2082750"/>
            <a:ext cx="812163" cy="323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65D41E5C-6C4B-434A-BCAA-C21D9D5B5870}"/>
              </a:ext>
            </a:extLst>
          </p:cNvPr>
          <p:cNvSpPr/>
          <p:nvPr/>
        </p:nvSpPr>
        <p:spPr>
          <a:xfrm>
            <a:off x="6876256" y="2082750"/>
            <a:ext cx="827924" cy="3288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755C7D9-90DF-4F94-9276-82B1FFAA826C}"/>
              </a:ext>
            </a:extLst>
          </p:cNvPr>
          <p:cNvSpPr txBox="1"/>
          <p:nvPr/>
        </p:nvSpPr>
        <p:spPr>
          <a:xfrm>
            <a:off x="6918718" y="2051556"/>
            <a:ext cx="654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ЕҰУ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0FC6529-DDD1-4A66-9BBA-CB8B2AA682B3}"/>
              </a:ext>
            </a:extLst>
          </p:cNvPr>
          <p:cNvSpPr txBox="1"/>
          <p:nvPr/>
        </p:nvSpPr>
        <p:spPr>
          <a:xfrm>
            <a:off x="8025439" y="2051556"/>
            <a:ext cx="69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">
            <a:extLst>
              <a:ext uri="{FF2B5EF4-FFF2-40B4-BE49-F238E27FC236}">
                <a16:creationId xmlns:a16="http://schemas.microsoft.com/office/drawing/2014/main" id="{B65D8752-D34A-BFEE-BAA6-B2AF9FDAA52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6303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dirty="0">
              <a:solidFill>
                <a:srgbClr val="00B0F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    </a:t>
            </a:r>
            <a:r>
              <a:rPr lang="ru-RU" sz="2400" dirty="0">
                <a:latin typeface="Montserrat" panose="00000500000000000000" pitchFamily="2" charset="-52"/>
              </a:rPr>
              <a:t>ЖАРАТЫЛЫСТАНУ ҒЫЛЫМДАРЫ, </a:t>
            </a:r>
            <a:br>
              <a:rPr lang="ru-RU" sz="2400" dirty="0">
                <a:latin typeface="Montserrat" panose="00000500000000000000" pitchFamily="2" charset="-52"/>
              </a:rPr>
            </a:br>
            <a:r>
              <a:rPr lang="ru-RU" sz="2400" dirty="0">
                <a:latin typeface="Montserrat" panose="00000500000000000000" pitchFamily="2" charset="-52"/>
              </a:rPr>
              <a:t>    МАТЕМАТИКА ЖӘНЕ СТАТИСТИКА</a:t>
            </a:r>
          </a:p>
        </p:txBody>
      </p:sp>
      <p:sp>
        <p:nvSpPr>
          <p:cNvPr id="28" name="Выноска со стрелкой вправо 27"/>
          <p:cNvSpPr/>
          <p:nvPr/>
        </p:nvSpPr>
        <p:spPr>
          <a:xfrm>
            <a:off x="711257" y="1865914"/>
            <a:ext cx="1721352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357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98723" y="1947042"/>
            <a:ext cx="1301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Физика</a:t>
            </a:r>
          </a:p>
          <a:p>
            <a:r>
              <a:rPr lang="kk-KZ" sz="1200">
                <a:latin typeface="Montserrat" panose="00000500000000000000" pitchFamily="2" charset="-52"/>
              </a:rPr>
              <a:t> 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39120" y="1943653"/>
            <a:ext cx="3168351" cy="2891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2411760" y="1952375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6В05304</a:t>
            </a:r>
            <a:r>
              <a:rPr lang="kk-KZ" sz="1200">
                <a:latin typeface="Montserrat" panose="00000500000000000000" pitchFamily="2" charset="-52"/>
              </a:rPr>
              <a:t> Физика</a:t>
            </a:r>
            <a:endParaRPr lang="ru-RU" sz="1200" b="1" dirty="0">
              <a:latin typeface="Montserrat" panose="00000500000000000000" pitchFamily="2" charset="-52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39120" y="2330655"/>
            <a:ext cx="3168351" cy="2559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411760" y="230426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6В05305 </a:t>
            </a:r>
            <a:r>
              <a:rPr lang="ru-RU" sz="1200" dirty="0" err="1">
                <a:latin typeface="Montserrat" panose="00000500000000000000" pitchFamily="2" charset="-52"/>
              </a:rPr>
              <a:t>Ядролық</a:t>
            </a:r>
            <a:r>
              <a:rPr lang="ru-RU" sz="1200" dirty="0">
                <a:latin typeface="Montserrat" panose="00000500000000000000" pitchFamily="2" charset="-52"/>
              </a:rPr>
              <a:t> физика </a:t>
            </a:r>
          </a:p>
        </p:txBody>
      </p:sp>
      <p:sp>
        <p:nvSpPr>
          <p:cNvPr id="34" name="Выноска со стрелкой вправо 33"/>
          <p:cNvSpPr/>
          <p:nvPr/>
        </p:nvSpPr>
        <p:spPr>
          <a:xfrm>
            <a:off x="690408" y="3235206"/>
            <a:ext cx="1721352" cy="432048"/>
          </a:xfrm>
          <a:prstGeom prst="rightArrowCallout">
            <a:avLst>
              <a:gd name="adj1" fmla="val 16273"/>
              <a:gd name="adj2" fmla="val 27809"/>
              <a:gd name="adj3" fmla="val 51897"/>
              <a:gd name="adj4" fmla="val 836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618047" y="3220397"/>
            <a:ext cx="1611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Математика </a:t>
            </a:r>
          </a:p>
          <a:p>
            <a:r>
              <a:rPr lang="ru-RU" sz="1200" b="1" dirty="0" err="1">
                <a:latin typeface="Montserrat" panose="00000500000000000000" pitchFamily="2" charset="-52"/>
              </a:rPr>
              <a:t>және</a:t>
            </a:r>
            <a:r>
              <a:rPr lang="ru-RU" sz="1200" b="1" dirty="0">
                <a:latin typeface="Montserrat" panose="00000500000000000000" pitchFamily="2" charset="-52"/>
              </a:rPr>
              <a:t> статистика</a:t>
            </a:r>
          </a:p>
        </p:txBody>
      </p:sp>
      <p:sp>
        <p:nvSpPr>
          <p:cNvPr id="37" name="Овал 36"/>
          <p:cNvSpPr/>
          <p:nvPr/>
        </p:nvSpPr>
        <p:spPr>
          <a:xfrm>
            <a:off x="179512" y="1865914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07504" y="1955795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B054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85999" y="3229506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04832" y="331799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B055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439120" y="3304364"/>
            <a:ext cx="3168351" cy="282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2439120" y="3300944"/>
            <a:ext cx="3357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6В05401</a:t>
            </a:r>
            <a:r>
              <a:rPr lang="kk-KZ" sz="1200" dirty="0">
                <a:latin typeface="Montserrat" panose="00000500000000000000" pitchFamily="2" charset="-52"/>
              </a:rPr>
              <a:t> Математика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485479" y="4447372"/>
            <a:ext cx="3168351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2439120" y="4410915"/>
            <a:ext cx="322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6В05403 Механика- </a:t>
            </a:r>
            <a:r>
              <a:rPr lang="ru-RU" sz="1200" dirty="0" err="1">
                <a:latin typeface="Montserrat" panose="00000500000000000000" pitchFamily="2" charset="-52"/>
              </a:rPr>
              <a:t>қолданбалы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dirty="0">
                <a:latin typeface="Montserrat" panose="00000500000000000000" pitchFamily="2" charset="-52"/>
              </a:rPr>
              <a:t>математика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485479" y="4876000"/>
            <a:ext cx="3218176" cy="4252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2457358" y="4869160"/>
            <a:ext cx="3338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6В05405 </a:t>
            </a:r>
            <a:r>
              <a:rPr lang="ru-RU" sz="1200" dirty="0" err="1">
                <a:latin typeface="Montserrat" panose="00000500000000000000" pitchFamily="2" charset="-52"/>
              </a:rPr>
              <a:t>Ұшатын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аппараттардың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ұшу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dirty="0" err="1">
                <a:latin typeface="Montserrat" panose="00000500000000000000" pitchFamily="2" charset="-52"/>
              </a:rPr>
              <a:t>динамикасы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және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қозғалысын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басқару</a:t>
            </a:r>
            <a:endParaRPr lang="ru-RU" sz="1200" dirty="0"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50" name="Выноска со стрелкой влево 49"/>
          <p:cNvSpPr/>
          <p:nvPr/>
        </p:nvSpPr>
        <p:spPr>
          <a:xfrm>
            <a:off x="5628319" y="2291875"/>
            <a:ext cx="1463961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TextBox 75"/>
          <p:cNvSpPr txBox="1"/>
          <p:nvPr/>
        </p:nvSpPr>
        <p:spPr>
          <a:xfrm>
            <a:off x="5796136" y="2267775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Физика </a:t>
            </a:r>
            <a:endParaRPr lang="en-US" sz="1200">
              <a:latin typeface="Montserrat" panose="00000500000000000000" pitchFamily="2" charset="-52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>
                <a:latin typeface="Montserrat" panose="00000500000000000000" pitchFamily="2" charset="-52"/>
              </a:rPr>
              <a:t>Математика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439120" y="2661422"/>
            <a:ext cx="3168351" cy="282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2411760" y="265803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6В05323 </a:t>
            </a:r>
            <a:r>
              <a:rPr lang="ru-RU" sz="1200" dirty="0" err="1">
                <a:latin typeface="Montserrat" panose="00000500000000000000" pitchFamily="2" charset="-52"/>
              </a:rPr>
              <a:t>Техникалық</a:t>
            </a:r>
            <a:r>
              <a:rPr lang="ru-RU" sz="1200" dirty="0">
                <a:latin typeface="Montserrat" panose="00000500000000000000" pitchFamily="2" charset="-52"/>
              </a:rPr>
              <a:t> физика</a:t>
            </a:r>
          </a:p>
        </p:txBody>
      </p:sp>
      <p:sp>
        <p:nvSpPr>
          <p:cNvPr id="84" name="Выноска со стрелкой влево 83"/>
          <p:cNvSpPr/>
          <p:nvPr/>
        </p:nvSpPr>
        <p:spPr>
          <a:xfrm>
            <a:off x="5628318" y="3396482"/>
            <a:ext cx="1463961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TextBox 84"/>
          <p:cNvSpPr txBox="1"/>
          <p:nvPr/>
        </p:nvSpPr>
        <p:spPr>
          <a:xfrm>
            <a:off x="5796136" y="3399383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Математика </a:t>
            </a:r>
            <a:endParaRPr lang="en-US" sz="1200" dirty="0">
              <a:latin typeface="Montserrat" panose="00000500000000000000" pitchFamily="2" charset="-52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Физика</a:t>
            </a:r>
          </a:p>
        </p:txBody>
      </p:sp>
      <p:sp>
        <p:nvSpPr>
          <p:cNvPr id="86" name="Выноска со стрелкой вправо 85"/>
          <p:cNvSpPr/>
          <p:nvPr/>
        </p:nvSpPr>
        <p:spPr>
          <a:xfrm>
            <a:off x="674783" y="4381634"/>
            <a:ext cx="1721352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30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698723" y="4447942"/>
            <a:ext cx="1064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Механика	</a:t>
            </a:r>
          </a:p>
        </p:txBody>
      </p:sp>
      <p:sp>
        <p:nvSpPr>
          <p:cNvPr id="88" name="Овал 87"/>
          <p:cNvSpPr/>
          <p:nvPr/>
        </p:nvSpPr>
        <p:spPr>
          <a:xfrm>
            <a:off x="170374" y="4375934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TextBox 88"/>
          <p:cNvSpPr txBox="1"/>
          <p:nvPr/>
        </p:nvSpPr>
        <p:spPr>
          <a:xfrm>
            <a:off x="103396" y="4451155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B056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94" name="Выноска со стрелкой влево 93"/>
          <p:cNvSpPr/>
          <p:nvPr/>
        </p:nvSpPr>
        <p:spPr>
          <a:xfrm>
            <a:off x="5653830" y="4614348"/>
            <a:ext cx="1463961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TextBox 94"/>
          <p:cNvSpPr txBox="1"/>
          <p:nvPr/>
        </p:nvSpPr>
        <p:spPr>
          <a:xfrm>
            <a:off x="5868144" y="4623519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Математика </a:t>
            </a:r>
            <a:endParaRPr lang="en-US" sz="1200" dirty="0">
              <a:latin typeface="Montserrat" panose="00000500000000000000" pitchFamily="2" charset="-52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Физика </a:t>
            </a:r>
          </a:p>
        </p:txBody>
      </p:sp>
      <p:sp>
        <p:nvSpPr>
          <p:cNvPr id="51" name="Стрелка вниз 50"/>
          <p:cNvSpPr/>
          <p:nvPr/>
        </p:nvSpPr>
        <p:spPr>
          <a:xfrm>
            <a:off x="80989" y="1083415"/>
            <a:ext cx="720080" cy="43204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439120" y="3661554"/>
            <a:ext cx="3168351" cy="282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2439120" y="3658134"/>
            <a:ext cx="3357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6В05404 Статистика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6C4751A9-E0E3-4F14-BF18-200EEAD08B0D}"/>
              </a:ext>
            </a:extLst>
          </p:cNvPr>
          <p:cNvSpPr/>
          <p:nvPr/>
        </p:nvSpPr>
        <p:spPr>
          <a:xfrm>
            <a:off x="7236987" y="2291168"/>
            <a:ext cx="825033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5403BFE-9B6D-4DF4-A445-A17BCF2994E5}"/>
              </a:ext>
            </a:extLst>
          </p:cNvPr>
          <p:cNvSpPr txBox="1"/>
          <p:nvPr/>
        </p:nvSpPr>
        <p:spPr>
          <a:xfrm>
            <a:off x="7225415" y="2349269"/>
            <a:ext cx="825033" cy="287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128/70</a:t>
            </a:r>
            <a:endParaRPr lang="kk-KZ" sz="1200" b="1" dirty="0">
              <a:solidFill>
                <a:srgbClr val="000000"/>
              </a:solidFill>
              <a:effectLst/>
              <a:latin typeface="Montserrat" panose="00000500000000000000" pitchFamily="2" charset="-52"/>
              <a:ea typeface="Times New Roman" panose="02020603050405020304" pitchFamily="18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A6D52C4-D550-4726-8421-A24A15543B10}"/>
              </a:ext>
            </a:extLst>
          </p:cNvPr>
          <p:cNvSpPr/>
          <p:nvPr/>
        </p:nvSpPr>
        <p:spPr>
          <a:xfrm>
            <a:off x="8190116" y="2285649"/>
            <a:ext cx="823734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18C026-F9C6-4E8D-937A-892A0F9C013C}"/>
              </a:ext>
            </a:extLst>
          </p:cNvPr>
          <p:cNvSpPr txBox="1"/>
          <p:nvPr/>
        </p:nvSpPr>
        <p:spPr>
          <a:xfrm>
            <a:off x="8382215" y="2357657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58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FFE95F25-66BE-4E37-81FE-99A959A3E073}"/>
              </a:ext>
            </a:extLst>
          </p:cNvPr>
          <p:cNvSpPr/>
          <p:nvPr/>
        </p:nvSpPr>
        <p:spPr>
          <a:xfrm>
            <a:off x="7247868" y="3399384"/>
            <a:ext cx="825033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CBD5DEE-3897-4960-AA06-B7A047156041}"/>
              </a:ext>
            </a:extLst>
          </p:cNvPr>
          <p:cNvSpPr txBox="1"/>
          <p:nvPr/>
        </p:nvSpPr>
        <p:spPr>
          <a:xfrm>
            <a:off x="7236296" y="3356992"/>
            <a:ext cx="825033" cy="51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139/91 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(75 кв)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5A46EB6B-0083-4BF9-A4B0-827C09109C3B}"/>
              </a:ext>
            </a:extLst>
          </p:cNvPr>
          <p:cNvSpPr/>
          <p:nvPr/>
        </p:nvSpPr>
        <p:spPr>
          <a:xfrm>
            <a:off x="8200997" y="3393865"/>
            <a:ext cx="823734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0358A38-1085-426C-81E9-433ECC6A2D1B}"/>
              </a:ext>
            </a:extLst>
          </p:cNvPr>
          <p:cNvSpPr txBox="1"/>
          <p:nvPr/>
        </p:nvSpPr>
        <p:spPr>
          <a:xfrm>
            <a:off x="8393096" y="3465873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9</a:t>
            </a: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6C49BC26-92FC-45C0-803F-0904A7B3CCC4}"/>
              </a:ext>
            </a:extLst>
          </p:cNvPr>
          <p:cNvSpPr/>
          <p:nvPr/>
        </p:nvSpPr>
        <p:spPr>
          <a:xfrm>
            <a:off x="7247868" y="4614743"/>
            <a:ext cx="825033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C208883-86E6-4E46-9F0B-6EEE517FC3C8}"/>
              </a:ext>
            </a:extLst>
          </p:cNvPr>
          <p:cNvSpPr txBox="1"/>
          <p:nvPr/>
        </p:nvSpPr>
        <p:spPr>
          <a:xfrm>
            <a:off x="7236296" y="4653136"/>
            <a:ext cx="825033" cy="287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112/65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219F483A-59F7-471E-98B1-BAA040762BFF}"/>
              </a:ext>
            </a:extLst>
          </p:cNvPr>
          <p:cNvSpPr/>
          <p:nvPr/>
        </p:nvSpPr>
        <p:spPr>
          <a:xfrm>
            <a:off x="8200997" y="4609224"/>
            <a:ext cx="823734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AAF11C7-6820-46A9-A51E-9C80A486774C}"/>
              </a:ext>
            </a:extLst>
          </p:cNvPr>
          <p:cNvSpPr txBox="1"/>
          <p:nvPr/>
        </p:nvSpPr>
        <p:spPr>
          <a:xfrm>
            <a:off x="8393096" y="4681232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50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4BAD011-89AA-43B0-ABA1-6AB8CB597CD5}"/>
              </a:ext>
            </a:extLst>
          </p:cNvPr>
          <p:cNvSpPr/>
          <p:nvPr/>
        </p:nvSpPr>
        <p:spPr>
          <a:xfrm>
            <a:off x="8185236" y="1876018"/>
            <a:ext cx="827924" cy="323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90577A54-B270-48FE-AB2A-F79D98CA9E5E}"/>
              </a:ext>
            </a:extLst>
          </p:cNvPr>
          <p:cNvSpPr/>
          <p:nvPr/>
        </p:nvSpPr>
        <p:spPr>
          <a:xfrm>
            <a:off x="7236296" y="1876018"/>
            <a:ext cx="827924" cy="3288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AAA84BC-98F5-492D-8808-77E49124C364}"/>
              </a:ext>
            </a:extLst>
          </p:cNvPr>
          <p:cNvSpPr txBox="1"/>
          <p:nvPr/>
        </p:nvSpPr>
        <p:spPr>
          <a:xfrm>
            <a:off x="7370325" y="1909091"/>
            <a:ext cx="654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ЕҰУ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C838F3F-E6FE-400F-82CA-11636BD87A32}"/>
              </a:ext>
            </a:extLst>
          </p:cNvPr>
          <p:cNvSpPr txBox="1"/>
          <p:nvPr/>
        </p:nvSpPr>
        <p:spPr>
          <a:xfrm>
            <a:off x="8336808" y="1890474"/>
            <a:ext cx="699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ҚР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">
            <a:extLst>
              <a:ext uri="{FF2B5EF4-FFF2-40B4-BE49-F238E27FC236}">
                <a16:creationId xmlns:a16="http://schemas.microsoft.com/office/drawing/2014/main" id="{E804A296-F977-180B-3DC1-79926A4EBFD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6303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dirty="0">
              <a:solidFill>
                <a:srgbClr val="00B0F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Montserrat" panose="00000500000000000000" pitchFamily="2" charset="-52"/>
              </a:rPr>
              <a:t>АҚПАРАТТЫҚ-КОММУНИКАЦИЯЛЫҚ</a:t>
            </a:r>
            <a:br>
              <a:rPr lang="ru-RU" sz="2400" dirty="0">
                <a:latin typeface="Montserrat" panose="00000500000000000000" pitchFamily="2" charset="-52"/>
              </a:rPr>
            </a:br>
            <a:r>
              <a:rPr lang="ru-RU" sz="2400" dirty="0">
                <a:latin typeface="Montserrat" panose="00000500000000000000" pitchFamily="2" charset="-52"/>
              </a:rPr>
              <a:t>ТЕХНОЛОГИЯЛАР</a:t>
            </a:r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711257" y="2132856"/>
            <a:ext cx="2060543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66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19571" y="2132856"/>
            <a:ext cx="183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latin typeface="Montserrat" panose="00000500000000000000" pitchFamily="2" charset="-52"/>
              </a:rPr>
              <a:t>Ақпараттық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b="1" dirty="0" err="1">
                <a:latin typeface="Montserrat" panose="00000500000000000000" pitchFamily="2" charset="-52"/>
              </a:rPr>
              <a:t>технологиялар</a:t>
            </a:r>
            <a:endParaRPr lang="ru-RU" sz="1200" b="1" dirty="0">
              <a:latin typeface="Montserrat" panose="00000500000000000000" pitchFamily="2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45519" y="2166486"/>
            <a:ext cx="3168351" cy="2593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771800" y="2166486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 </a:t>
            </a:r>
            <a:r>
              <a:rPr lang="ru-RU" sz="1200" dirty="0">
                <a:latin typeface="Montserrat" panose="00000500000000000000" pitchFamily="2" charset="-52"/>
              </a:rPr>
              <a:t>6В06103 </a:t>
            </a:r>
            <a:r>
              <a:rPr lang="ru-RU" sz="1200" dirty="0" err="1">
                <a:latin typeface="Montserrat" panose="00000500000000000000" pitchFamily="2" charset="-52"/>
              </a:rPr>
              <a:t>Ақпараттық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жүйелер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22" name="Выноска со стрелкой вправо 21"/>
          <p:cNvSpPr/>
          <p:nvPr/>
        </p:nvSpPr>
        <p:spPr>
          <a:xfrm>
            <a:off x="755363" y="4509120"/>
            <a:ext cx="2016438" cy="970503"/>
          </a:xfrm>
          <a:prstGeom prst="rightArrowCallout">
            <a:avLst>
              <a:gd name="adj1" fmla="val 17196"/>
              <a:gd name="adj2" fmla="val 27809"/>
              <a:gd name="adj3" fmla="val 24283"/>
              <a:gd name="adj4" fmla="val 8551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98559" y="4614227"/>
            <a:ext cx="1785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latin typeface="Montserrat" panose="00000500000000000000" pitchFamily="2" charset="-52"/>
              </a:rPr>
              <a:t>Коммуникациялар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b="1" dirty="0" err="1">
                <a:latin typeface="Montserrat" panose="00000500000000000000" pitchFamily="2" charset="-52"/>
              </a:rPr>
              <a:t>және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b="1" dirty="0" err="1">
                <a:latin typeface="Montserrat" panose="00000500000000000000" pitchFamily="2" charset="-52"/>
              </a:rPr>
              <a:t>коммуникациялық</a:t>
            </a:r>
            <a:r>
              <a:rPr lang="ru-RU" sz="1200" b="1" dirty="0">
                <a:latin typeface="Montserrat" panose="00000500000000000000" pitchFamily="2" charset="-52"/>
              </a:rPr>
              <a:t>  </a:t>
            </a:r>
          </a:p>
          <a:p>
            <a:r>
              <a:rPr lang="ru-RU" sz="1200" b="1" dirty="0" err="1">
                <a:latin typeface="Montserrat" panose="00000500000000000000" pitchFamily="2" charset="-52"/>
              </a:rPr>
              <a:t>технологиялар</a:t>
            </a:r>
            <a:endParaRPr lang="ru-RU" sz="1200" b="1" dirty="0">
              <a:latin typeface="Montserrat" panose="00000500000000000000" pitchFamily="2" charset="-5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851597" y="4724574"/>
            <a:ext cx="3162273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851597" y="4724574"/>
            <a:ext cx="316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6В06219 Радиотехника, электроника </a:t>
            </a:r>
            <a:r>
              <a:rPr lang="ru-RU" sz="1200" dirty="0" err="1">
                <a:latin typeface="Montserrat" panose="00000500000000000000" pitchFamily="2" charset="-52"/>
              </a:rPr>
              <a:t>және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телекоммуникациялар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79512" y="2132856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07504" y="2215897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B057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79512" y="4725144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107504" y="4808185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B059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44" name="Выноска со стрелкой влево 43"/>
          <p:cNvSpPr/>
          <p:nvPr/>
        </p:nvSpPr>
        <p:spPr>
          <a:xfrm>
            <a:off x="6013870" y="3140968"/>
            <a:ext cx="1467297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861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Выноска со стрелкой влево 46"/>
          <p:cNvSpPr/>
          <p:nvPr/>
        </p:nvSpPr>
        <p:spPr>
          <a:xfrm>
            <a:off x="6012160" y="4724575"/>
            <a:ext cx="1397947" cy="446030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2282" y="3163669"/>
            <a:ext cx="1467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Математика </a:t>
            </a:r>
            <a:endParaRPr lang="en-US" sz="1200" dirty="0">
              <a:latin typeface="Montserrat" panose="00000500000000000000" pitchFamily="2" charset="-52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Информатика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56176" y="4724573"/>
            <a:ext cx="1477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Математика </a:t>
            </a:r>
            <a:endParaRPr lang="en-US" sz="1200" dirty="0">
              <a:latin typeface="Montserrat" panose="00000500000000000000" pitchFamily="2" charset="-52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Физика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852359" y="2528088"/>
            <a:ext cx="3168351" cy="4276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16850" y="2526511"/>
            <a:ext cx="3232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6В06112-Жасанды интеллект </a:t>
            </a:r>
          </a:p>
          <a:p>
            <a:r>
              <a:rPr lang="ru-RU" sz="1200" dirty="0" err="1">
                <a:latin typeface="Montserrat" panose="00000500000000000000" pitchFamily="2" charset="-52"/>
              </a:rPr>
              <a:t>технологиялары</a:t>
            </a:r>
            <a:endParaRPr lang="ru-RU" sz="1200" dirty="0"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27" name="Пятиугольник 26"/>
          <p:cNvSpPr/>
          <p:nvPr/>
        </p:nvSpPr>
        <p:spPr>
          <a:xfrm>
            <a:off x="827584" y="1378377"/>
            <a:ext cx="3031120" cy="429747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ятиугольник 27"/>
          <p:cNvSpPr/>
          <p:nvPr/>
        </p:nvSpPr>
        <p:spPr>
          <a:xfrm rot="10800000">
            <a:off x="4572000" y="1378377"/>
            <a:ext cx="3240360" cy="429747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755363" y="1340768"/>
            <a:ext cx="288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>
                <a:latin typeface="Montserrat" panose="00000500000000000000" pitchFamily="2" charset="-52"/>
              </a:rPr>
              <a:t>Білім беру бағдарламалар </a:t>
            </a:r>
          </a:p>
          <a:p>
            <a:pPr algn="ctr"/>
            <a:r>
              <a:rPr lang="kk-KZ" sz="1400" b="1" dirty="0">
                <a:latin typeface="Montserrat" panose="00000500000000000000" pitchFamily="2" charset="-52"/>
              </a:rPr>
              <a:t>топтарының атауы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16016" y="134076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>
                <a:latin typeface="Montserrat" panose="00000500000000000000" pitchFamily="2" charset="-52"/>
              </a:rPr>
              <a:t>Білім беру </a:t>
            </a:r>
          </a:p>
          <a:p>
            <a:pPr algn="ctr"/>
            <a:r>
              <a:rPr lang="kk-KZ" sz="1400" b="1" dirty="0">
                <a:latin typeface="Montserrat" panose="00000500000000000000" pitchFamily="2" charset="-52"/>
              </a:rPr>
              <a:t>бағдарламаларының атауы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3828575" y="1052736"/>
            <a:ext cx="720080" cy="43204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852359" y="3068960"/>
            <a:ext cx="3168351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2809946" y="3054418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6В06104 </a:t>
            </a:r>
            <a:r>
              <a:rPr lang="ru-RU" sz="1200" dirty="0" err="1">
                <a:latin typeface="Montserrat" panose="00000500000000000000" pitchFamily="2" charset="-52"/>
              </a:rPr>
              <a:t>Есептеу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техникасы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және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dirty="0" err="1">
                <a:latin typeface="Montserrat" panose="00000500000000000000" pitchFamily="2" charset="-52"/>
              </a:rPr>
              <a:t>бағдарламалық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қамтамасыз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ету</a:t>
            </a:r>
            <a:endParaRPr lang="ru-RU" sz="1200" dirty="0"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845519" y="3573015"/>
            <a:ext cx="3168351" cy="6254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2792320" y="3573016"/>
            <a:ext cx="3292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6В06109</a:t>
            </a:r>
            <a:r>
              <a:rPr lang="kk-KZ" sz="1200" dirty="0">
                <a:latin typeface="Montserrat" panose="00000500000000000000" pitchFamily="2" charset="-52"/>
              </a:rPr>
              <a:t> </a:t>
            </a:r>
            <a:r>
              <a:rPr lang="kk-KZ" sz="12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Кәсіпорындардағы компьютерлік жүйелер мен желілерді </a:t>
            </a:r>
          </a:p>
          <a:p>
            <a:r>
              <a:rPr lang="kk-KZ" sz="12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әкімшілендіру, бақылау және қорғау</a:t>
            </a:r>
            <a:endParaRPr lang="ru-RU" sz="1200" dirty="0"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771800" y="6382131"/>
            <a:ext cx="3248910" cy="2891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2789084" y="6394304"/>
            <a:ext cx="3151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dirty="0">
                <a:latin typeface="Montserrat" panose="00000500000000000000" pitchFamily="2" charset="-52"/>
              </a:rPr>
              <a:t>6В06107 Криптология</a:t>
            </a:r>
            <a:endParaRPr lang="ru-RU" sz="1200" dirty="0"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845519" y="4221088"/>
            <a:ext cx="3168351" cy="398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2816850" y="4221088"/>
            <a:ext cx="2982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6В06105 </a:t>
            </a:r>
            <a:r>
              <a:rPr lang="ru-RU" sz="1200" dirty="0" err="1">
                <a:latin typeface="Montserrat" panose="00000500000000000000" pitchFamily="2" charset="-52"/>
              </a:rPr>
              <a:t>Математикалық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және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dirty="0" err="1">
                <a:latin typeface="Montserrat" panose="00000500000000000000" pitchFamily="2" charset="-52"/>
              </a:rPr>
              <a:t>компьютерлік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моделдеу</a:t>
            </a:r>
            <a:endParaRPr lang="ru-RU" sz="1200" dirty="0"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780156" y="5843664"/>
            <a:ext cx="3232005" cy="4286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2780156" y="5847655"/>
            <a:ext cx="3018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6В06306 </a:t>
            </a:r>
            <a:r>
              <a:rPr lang="ru-RU" sz="1200" dirty="0" err="1">
                <a:latin typeface="Montserrat" panose="00000500000000000000" pitchFamily="2" charset="-52"/>
              </a:rPr>
              <a:t>Ақпараттық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қауіпсіздік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dirty="0" err="1">
                <a:latin typeface="Montserrat" panose="00000500000000000000" pitchFamily="2" charset="-52"/>
              </a:rPr>
              <a:t>жүйелері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52" name="Выноска со стрелкой вправо 51"/>
          <p:cNvSpPr/>
          <p:nvPr/>
        </p:nvSpPr>
        <p:spPr>
          <a:xfrm>
            <a:off x="647253" y="5843664"/>
            <a:ext cx="2124547" cy="432048"/>
          </a:xfrm>
          <a:prstGeom prst="rightArrowCallout">
            <a:avLst>
              <a:gd name="adj1" fmla="val 25000"/>
              <a:gd name="adj2" fmla="val 27809"/>
              <a:gd name="adj3" fmla="val 56573"/>
              <a:gd name="adj4" fmla="val 7865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627285" y="5805264"/>
            <a:ext cx="200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latin typeface="Montserrat" panose="00000500000000000000" pitchFamily="2" charset="-52"/>
              </a:rPr>
              <a:t>Ақпараттық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b="1" dirty="0" err="1">
                <a:latin typeface="Montserrat" panose="00000500000000000000" pitchFamily="2" charset="-52"/>
              </a:rPr>
              <a:t>қауіпсіздік</a:t>
            </a:r>
            <a:endParaRPr lang="ru-RU" sz="1200" b="1" dirty="0">
              <a:latin typeface="Montserrat" panose="00000500000000000000" pitchFamily="2" charset="-52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142844" y="5840244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90095" y="5917768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B058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60" name="Выноска со стрелкой влево 59"/>
          <p:cNvSpPr/>
          <p:nvPr/>
        </p:nvSpPr>
        <p:spPr>
          <a:xfrm>
            <a:off x="6012159" y="6093295"/>
            <a:ext cx="1523867" cy="490137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CE0AD706-5D52-4837-B390-7C1143172632}"/>
              </a:ext>
            </a:extLst>
          </p:cNvPr>
          <p:cNvSpPr/>
          <p:nvPr/>
        </p:nvSpPr>
        <p:spPr>
          <a:xfrm>
            <a:off x="2829558" y="5267333"/>
            <a:ext cx="328272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0E1FB28-0114-44EC-82E4-E2B8DA00EA41}"/>
              </a:ext>
            </a:extLst>
          </p:cNvPr>
          <p:cNvSpPr txBox="1"/>
          <p:nvPr/>
        </p:nvSpPr>
        <p:spPr>
          <a:xfrm>
            <a:off x="2771800" y="5276302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6В06220 </a:t>
            </a:r>
            <a:r>
              <a:rPr lang="ru-RU" sz="1200" dirty="0" err="1">
                <a:latin typeface="Montserrat" panose="00000500000000000000" pitchFamily="2" charset="-52"/>
              </a:rPr>
              <a:t>Радиоэлектрондық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dirty="0" err="1">
                <a:latin typeface="Montserrat" panose="00000500000000000000" pitchFamily="2" charset="-52"/>
              </a:rPr>
              <a:t>аппаратураны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жобалау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және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құрастыру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079DEA8A-FD26-4112-B4DC-B6B128943EB1}"/>
              </a:ext>
            </a:extLst>
          </p:cNvPr>
          <p:cNvSpPr/>
          <p:nvPr/>
        </p:nvSpPr>
        <p:spPr>
          <a:xfrm>
            <a:off x="7524328" y="3146487"/>
            <a:ext cx="716931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3924180-CA6C-4680-A7C9-37C6B8106559}"/>
              </a:ext>
            </a:extLst>
          </p:cNvPr>
          <p:cNvSpPr txBox="1"/>
          <p:nvPr/>
        </p:nvSpPr>
        <p:spPr>
          <a:xfrm>
            <a:off x="7452320" y="3115761"/>
            <a:ext cx="825033" cy="51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131/104 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(70 кв)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FF43521C-937C-4574-9B50-1876131936A7}"/>
              </a:ext>
            </a:extLst>
          </p:cNvPr>
          <p:cNvSpPr/>
          <p:nvPr/>
        </p:nvSpPr>
        <p:spPr>
          <a:xfrm>
            <a:off x="8319565" y="3140968"/>
            <a:ext cx="716931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4019C57-5009-4568-96BE-951E016E85D6}"/>
              </a:ext>
            </a:extLst>
          </p:cNvPr>
          <p:cNvSpPr txBox="1"/>
          <p:nvPr/>
        </p:nvSpPr>
        <p:spPr>
          <a:xfrm>
            <a:off x="8388424" y="3212976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10</a:t>
            </a: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4/69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3A847A3C-91F8-4214-9C9D-9ED5765AEDC0}"/>
              </a:ext>
            </a:extLst>
          </p:cNvPr>
          <p:cNvSpPr/>
          <p:nvPr/>
        </p:nvSpPr>
        <p:spPr>
          <a:xfrm>
            <a:off x="7463892" y="4730663"/>
            <a:ext cx="716931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C518160-2FA3-4396-AB81-CE9910678009}"/>
              </a:ext>
            </a:extLst>
          </p:cNvPr>
          <p:cNvSpPr txBox="1"/>
          <p:nvPr/>
        </p:nvSpPr>
        <p:spPr>
          <a:xfrm>
            <a:off x="7419375" y="4769056"/>
            <a:ext cx="825033" cy="287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114/80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62FBE12F-50E8-4045-83AF-6D3515D3DC06}"/>
              </a:ext>
            </a:extLst>
          </p:cNvPr>
          <p:cNvSpPr/>
          <p:nvPr/>
        </p:nvSpPr>
        <p:spPr>
          <a:xfrm>
            <a:off x="8319565" y="4725144"/>
            <a:ext cx="716931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85D45AE-6488-4C55-B3A4-63ED7B2D8F1A}"/>
              </a:ext>
            </a:extLst>
          </p:cNvPr>
          <p:cNvSpPr txBox="1"/>
          <p:nvPr/>
        </p:nvSpPr>
        <p:spPr>
          <a:xfrm>
            <a:off x="8388424" y="4797152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58</a:t>
            </a:r>
            <a:r>
              <a:rPr lang="en-US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/</a:t>
            </a: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50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ECE352D0-9ACC-4F4D-8412-8BCFC77BD46F}"/>
              </a:ext>
            </a:extLst>
          </p:cNvPr>
          <p:cNvSpPr/>
          <p:nvPr/>
        </p:nvSpPr>
        <p:spPr>
          <a:xfrm>
            <a:off x="7599485" y="6093296"/>
            <a:ext cx="716931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63148A1-2595-42C3-B7E8-E82E412D4E18}"/>
              </a:ext>
            </a:extLst>
          </p:cNvPr>
          <p:cNvSpPr txBox="1"/>
          <p:nvPr/>
        </p:nvSpPr>
        <p:spPr>
          <a:xfrm>
            <a:off x="7491383" y="6161981"/>
            <a:ext cx="825033" cy="287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132/85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4C458D86-7211-4CB6-AC0E-74BB7CF561F4}"/>
              </a:ext>
            </a:extLst>
          </p:cNvPr>
          <p:cNvSpPr/>
          <p:nvPr/>
        </p:nvSpPr>
        <p:spPr>
          <a:xfrm>
            <a:off x="8391573" y="6058161"/>
            <a:ext cx="716931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E889E08-E77D-473A-9FD1-60F87E042851}"/>
              </a:ext>
            </a:extLst>
          </p:cNvPr>
          <p:cNvSpPr txBox="1"/>
          <p:nvPr/>
        </p:nvSpPr>
        <p:spPr>
          <a:xfrm>
            <a:off x="8598239" y="6130169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69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7920A12A-70DD-4321-B2C1-61A63E824431}"/>
              </a:ext>
            </a:extLst>
          </p:cNvPr>
          <p:cNvSpPr/>
          <p:nvPr/>
        </p:nvSpPr>
        <p:spPr>
          <a:xfrm>
            <a:off x="8309499" y="2730822"/>
            <a:ext cx="726997" cy="323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768173CF-9D28-40D5-BB72-01C96CA662EC}"/>
              </a:ext>
            </a:extLst>
          </p:cNvPr>
          <p:cNvSpPr/>
          <p:nvPr/>
        </p:nvSpPr>
        <p:spPr>
          <a:xfrm>
            <a:off x="7466121" y="2730822"/>
            <a:ext cx="706280" cy="3288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B8A9CDF-1649-46D3-BEB0-AC436BFE9680}"/>
              </a:ext>
            </a:extLst>
          </p:cNvPr>
          <p:cNvSpPr txBox="1"/>
          <p:nvPr/>
        </p:nvSpPr>
        <p:spPr>
          <a:xfrm>
            <a:off x="7518119" y="2699628"/>
            <a:ext cx="654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ЕНУ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C886D42-714E-4DCE-BAFC-0CCDD47BB7F7}"/>
              </a:ext>
            </a:extLst>
          </p:cNvPr>
          <p:cNvSpPr txBox="1"/>
          <p:nvPr/>
        </p:nvSpPr>
        <p:spPr>
          <a:xfrm>
            <a:off x="8388424" y="2699628"/>
            <a:ext cx="69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1D786F-B0F0-A8FD-992B-C8321D096274}"/>
              </a:ext>
            </a:extLst>
          </p:cNvPr>
          <p:cNvSpPr txBox="1"/>
          <p:nvPr/>
        </p:nvSpPr>
        <p:spPr>
          <a:xfrm>
            <a:off x="6163379" y="6092724"/>
            <a:ext cx="164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Математика </a:t>
            </a:r>
            <a:endParaRPr lang="en-US" sz="1200" dirty="0">
              <a:latin typeface="Montserrat" panose="00000500000000000000" pitchFamily="2" charset="-52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Информатика</a:t>
            </a:r>
          </a:p>
        </p:txBody>
      </p:sp>
    </p:spTree>
    <p:extLst>
      <p:ext uri="{BB962C8B-B14F-4D97-AF65-F5344CB8AC3E}">
        <p14:creationId xmlns:p14="http://schemas.microsoft.com/office/powerpoint/2010/main" val="649309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">
            <a:extLst>
              <a:ext uri="{FF2B5EF4-FFF2-40B4-BE49-F238E27FC236}">
                <a16:creationId xmlns:a16="http://schemas.microsoft.com/office/drawing/2014/main" id="{A3DF2602-F4B2-7C2F-5948-3F18C99C08C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6303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dirty="0">
              <a:solidFill>
                <a:srgbClr val="00B0F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Montserrat" panose="00000500000000000000" pitchFamily="2" charset="-52"/>
              </a:rPr>
              <a:t>ИНЖЕНЕРЛІК, ӨҢДЕУ ЖӘНЕ </a:t>
            </a:r>
            <a:br>
              <a:rPr lang="en-US" sz="2400" dirty="0">
                <a:latin typeface="Montserrat" panose="00000500000000000000" pitchFamily="2" charset="-52"/>
              </a:rPr>
            </a:br>
            <a:r>
              <a:rPr lang="ru-RU" sz="2400" dirty="0">
                <a:latin typeface="Montserrat" panose="00000500000000000000" pitchFamily="2" charset="-52"/>
              </a:rPr>
              <a:t>ҚҰРЫЛЫС САЛАСЫ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48000" y="2419748"/>
            <a:ext cx="3168351" cy="2891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751281" y="2431921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6В07117 </a:t>
            </a:r>
            <a:r>
              <a:rPr lang="ru-RU" sz="1200" dirty="0" err="1">
                <a:latin typeface="Montserrat" panose="00000500000000000000" pitchFamily="2" charset="-52"/>
              </a:rPr>
              <a:t>Жылуэнергетика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73511" y="2737592"/>
            <a:ext cx="3168351" cy="2593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699792" y="2708920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ontserrat" panose="00000500000000000000" pitchFamily="2" charset="-52"/>
              </a:rPr>
              <a:t> </a:t>
            </a:r>
            <a:r>
              <a:rPr lang="ru-RU" sz="1200" dirty="0">
                <a:latin typeface="Montserrat" panose="00000500000000000000" pitchFamily="2" charset="-52"/>
              </a:rPr>
              <a:t>6В07118</a:t>
            </a:r>
            <a:r>
              <a:rPr lang="kk-KZ" sz="1200" dirty="0">
                <a:latin typeface="Montserrat" panose="00000500000000000000" pitchFamily="2" charset="-52"/>
              </a:rPr>
              <a:t> Электр энергетикасы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73511" y="3258720"/>
            <a:ext cx="3168351" cy="3606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720312" y="3284984"/>
            <a:ext cx="3435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6В07102 </a:t>
            </a:r>
            <a:r>
              <a:rPr lang="ru-RU" sz="1200" dirty="0" err="1">
                <a:latin typeface="Montserrat" panose="00000500000000000000" pitchFamily="2" charset="-52"/>
              </a:rPr>
              <a:t>Автоматтандыру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және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басқару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22" name="Выноска со стрелкой вправо 21"/>
          <p:cNvSpPr/>
          <p:nvPr/>
        </p:nvSpPr>
        <p:spPr>
          <a:xfrm>
            <a:off x="683921" y="4596166"/>
            <a:ext cx="2303903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935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92237" y="459616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latin typeface="Montserrat" panose="00000500000000000000" pitchFamily="2" charset="-52"/>
              </a:rPr>
              <a:t>Әуе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  <a:r>
              <a:rPr lang="ru-RU" sz="1200" b="1" dirty="0" err="1">
                <a:latin typeface="Montserrat" panose="00000500000000000000" pitchFamily="2" charset="-52"/>
              </a:rPr>
              <a:t>көлігі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  <a:r>
              <a:rPr lang="ru-RU" sz="1200" b="1" dirty="0" err="1">
                <a:latin typeface="Montserrat" panose="00000500000000000000" pitchFamily="2" charset="-52"/>
              </a:rPr>
              <a:t>және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b="1" dirty="0" err="1">
                <a:latin typeface="Montserrat" panose="00000500000000000000" pitchFamily="2" charset="-52"/>
              </a:rPr>
              <a:t>технологиялары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91286" y="5445224"/>
            <a:ext cx="292895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6В07320 </a:t>
            </a:r>
            <a:r>
              <a:rPr lang="ru-RU" sz="1200" dirty="0" err="1">
                <a:latin typeface="Montserrat" panose="00000500000000000000" pitchFamily="2" charset="-52"/>
              </a:rPr>
              <a:t>Тұрғын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үй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және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қоғамдық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ғимараттардың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сәулеті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79512" y="4590466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107504" y="4676357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B067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44" name="Выноска со стрелкой влево 43"/>
          <p:cNvSpPr/>
          <p:nvPr/>
        </p:nvSpPr>
        <p:spPr>
          <a:xfrm>
            <a:off x="5941862" y="3843385"/>
            <a:ext cx="1438450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Выноска со стрелкой влево 46"/>
          <p:cNvSpPr/>
          <p:nvPr/>
        </p:nvSpPr>
        <p:spPr>
          <a:xfrm>
            <a:off x="5390414" y="5659538"/>
            <a:ext cx="2000264" cy="869398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084168" y="3804984"/>
            <a:ext cx="143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Математика</a:t>
            </a:r>
            <a:endParaRPr lang="en-US" sz="1200" dirty="0">
              <a:latin typeface="Montserrat" panose="00000500000000000000" pitchFamily="2" charset="-52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Физика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604728" y="5697939"/>
            <a:ext cx="1847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 err="1">
                <a:latin typeface="Montserrat" panose="00000500000000000000" pitchFamily="2" charset="-52"/>
              </a:rPr>
              <a:t>Шығармашылық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dirty="0">
                <a:latin typeface="Montserrat" panose="00000500000000000000" pitchFamily="2" charset="-52"/>
              </a:rPr>
              <a:t>     </a:t>
            </a:r>
            <a:r>
              <a:rPr lang="ru-RU" sz="1200" dirty="0" err="1">
                <a:latin typeface="Montserrat" panose="00000500000000000000" pitchFamily="2" charset="-52"/>
              </a:rPr>
              <a:t>емтихан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err="1">
                <a:latin typeface="Montserrat" panose="00000500000000000000" pitchFamily="2" charset="-52"/>
              </a:rPr>
              <a:t>Шығармашылық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dirty="0">
                <a:latin typeface="Montserrat" panose="00000500000000000000" pitchFamily="2" charset="-52"/>
              </a:rPr>
              <a:t>    </a:t>
            </a:r>
            <a:r>
              <a:rPr lang="ru-RU" sz="1200" dirty="0" err="1">
                <a:latin typeface="Montserrat" panose="00000500000000000000" pitchFamily="2" charset="-52"/>
              </a:rPr>
              <a:t>емтихан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27" name="Пятиугольник 26"/>
          <p:cNvSpPr/>
          <p:nvPr/>
        </p:nvSpPr>
        <p:spPr>
          <a:xfrm>
            <a:off x="827584" y="1483633"/>
            <a:ext cx="3031120" cy="429747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ятиугольник 27"/>
          <p:cNvSpPr/>
          <p:nvPr/>
        </p:nvSpPr>
        <p:spPr>
          <a:xfrm rot="10800000">
            <a:off x="4572000" y="1483633"/>
            <a:ext cx="3240360" cy="429747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899592" y="142986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dirty="0">
                <a:latin typeface="Montserrat" panose="00000500000000000000" pitchFamily="2" charset="-52"/>
              </a:rPr>
              <a:t>Білім беру бағдарламалар </a:t>
            </a:r>
          </a:p>
          <a:p>
            <a:pPr algn="ctr"/>
            <a:r>
              <a:rPr lang="kk-KZ" sz="1200" b="1" dirty="0">
                <a:latin typeface="Montserrat" panose="00000500000000000000" pitchFamily="2" charset="-52"/>
              </a:rPr>
              <a:t>топтарының атауы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16016" y="141277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dirty="0">
                <a:latin typeface="Montserrat" panose="00000500000000000000" pitchFamily="2" charset="-52"/>
              </a:rPr>
              <a:t>Білім беру </a:t>
            </a:r>
          </a:p>
          <a:p>
            <a:pPr algn="ctr"/>
            <a:r>
              <a:rPr lang="kk-KZ" sz="1200" b="1" dirty="0">
                <a:latin typeface="Montserrat" panose="00000500000000000000" pitchFamily="2" charset="-52"/>
              </a:rPr>
              <a:t>бағдарламаларының атауы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3828575" y="1083415"/>
            <a:ext cx="720080" cy="43204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780351" y="3801564"/>
            <a:ext cx="3168351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2727152" y="3813737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6В07113 </a:t>
            </a:r>
            <a:r>
              <a:rPr lang="ru-RU" sz="1200" dirty="0" err="1">
                <a:latin typeface="Montserrat" panose="00000500000000000000" pitchFamily="2" charset="-52"/>
              </a:rPr>
              <a:t>Көлік</a:t>
            </a:r>
            <a:r>
              <a:rPr lang="ru-RU" sz="1200" dirty="0">
                <a:latin typeface="Montserrat" panose="00000500000000000000" pitchFamily="2" charset="-52"/>
              </a:rPr>
              <a:t>, </a:t>
            </a:r>
            <a:r>
              <a:rPr lang="ru-RU" sz="1200" dirty="0" err="1">
                <a:latin typeface="Montserrat" panose="00000500000000000000" pitchFamily="2" charset="-52"/>
              </a:rPr>
              <a:t>көлік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техникасы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және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dirty="0" err="1">
                <a:latin typeface="Montserrat" panose="00000500000000000000" pitchFamily="2" charset="-52"/>
              </a:rPr>
              <a:t>технологиялары</a:t>
            </a:r>
            <a:endParaRPr lang="ru-RU" sz="1200" dirty="0"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015945" y="4587382"/>
            <a:ext cx="2932757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2987824" y="4557765"/>
            <a:ext cx="2982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6В07146 </a:t>
            </a:r>
            <a:r>
              <a:rPr lang="ru-RU" sz="1200" dirty="0" err="1">
                <a:latin typeface="Montserrat" panose="00000500000000000000" pitchFamily="2" charset="-52"/>
              </a:rPr>
              <a:t>Ғарыштық</a:t>
            </a:r>
            <a:r>
              <a:rPr lang="ru-RU" sz="1200" dirty="0">
                <a:latin typeface="Montserrat" panose="00000500000000000000" pitchFamily="2" charset="-52"/>
              </a:rPr>
              <a:t> техника </a:t>
            </a:r>
            <a:r>
              <a:rPr lang="ru-RU" sz="1200" dirty="0" err="1">
                <a:latin typeface="Montserrat" panose="00000500000000000000" pitchFamily="2" charset="-52"/>
              </a:rPr>
              <a:t>және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dirty="0" err="1">
                <a:latin typeface="Montserrat" panose="00000500000000000000" pitchFamily="2" charset="-52"/>
              </a:rPr>
              <a:t>технологиялар</a:t>
            </a:r>
            <a:endParaRPr lang="ru-RU" sz="1200" dirty="0"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58" name="Выноска со стрелкой вправо 57"/>
          <p:cNvSpPr/>
          <p:nvPr/>
        </p:nvSpPr>
        <p:spPr>
          <a:xfrm>
            <a:off x="690410" y="3103167"/>
            <a:ext cx="2006104" cy="623157"/>
          </a:xfrm>
          <a:prstGeom prst="rightArrowCallout">
            <a:avLst>
              <a:gd name="adj1" fmla="val 25000"/>
              <a:gd name="adj2" fmla="val 27809"/>
              <a:gd name="adj3" fmla="val 50502"/>
              <a:gd name="adj4" fmla="val 7969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634576" y="3124418"/>
            <a:ext cx="2200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Электр </a:t>
            </a:r>
            <a:r>
              <a:rPr lang="ru-RU" sz="1200" b="1" dirty="0" err="1">
                <a:latin typeface="Montserrat" panose="00000500000000000000" pitchFamily="2" charset="-52"/>
              </a:rPr>
              <a:t>техникасы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b="1" dirty="0" err="1">
                <a:latin typeface="Montserrat" panose="00000500000000000000" pitchFamily="2" charset="-52"/>
              </a:rPr>
              <a:t>және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b="1" dirty="0" err="1">
                <a:latin typeface="Montserrat" panose="00000500000000000000" pitchFamily="2" charset="-52"/>
              </a:rPr>
              <a:t>автоматтандыру</a:t>
            </a:r>
            <a:endParaRPr lang="ru-RU" sz="1200" b="1" dirty="0">
              <a:latin typeface="Montserrat" panose="00000500000000000000" pitchFamily="2" charset="-52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158664" y="3212976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86656" y="325872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B063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62" name="Выноска со стрелкой влево 61"/>
          <p:cNvSpPr/>
          <p:nvPr/>
        </p:nvSpPr>
        <p:spPr>
          <a:xfrm>
            <a:off x="5941862" y="3279467"/>
            <a:ext cx="1438450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6084168" y="3255367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Математика </a:t>
            </a:r>
            <a:endParaRPr lang="en-US" sz="1200" dirty="0">
              <a:latin typeface="Montserrat" panose="00000500000000000000" pitchFamily="2" charset="-52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Физика</a:t>
            </a:r>
          </a:p>
        </p:txBody>
      </p:sp>
      <p:sp>
        <p:nvSpPr>
          <p:cNvPr id="64" name="Выноска со стрелкой вправо 63"/>
          <p:cNvSpPr/>
          <p:nvPr/>
        </p:nvSpPr>
        <p:spPr>
          <a:xfrm>
            <a:off x="690410" y="3801564"/>
            <a:ext cx="2006104" cy="432048"/>
          </a:xfrm>
          <a:prstGeom prst="rightArrowCallout">
            <a:avLst>
              <a:gd name="adj1" fmla="val 25000"/>
              <a:gd name="adj2" fmla="val 27809"/>
              <a:gd name="adj3" fmla="val 69353"/>
              <a:gd name="adj4" fmla="val 8160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611560" y="3789040"/>
            <a:ext cx="184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latin typeface="Montserrat" panose="00000500000000000000" pitchFamily="2" charset="-52"/>
              </a:rPr>
              <a:t>Автокөлік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b="1" dirty="0" err="1">
                <a:latin typeface="Montserrat" panose="00000500000000000000" pitchFamily="2" charset="-52"/>
              </a:rPr>
              <a:t>құралдары</a:t>
            </a:r>
            <a:endParaRPr lang="ru-RU" sz="1200" b="1" dirty="0">
              <a:latin typeface="Montserrat" panose="00000500000000000000" pitchFamily="2" charset="-52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158664" y="3801564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86656" y="3873002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B065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68" name="Выноска со стрелкой влево 67"/>
          <p:cNvSpPr/>
          <p:nvPr/>
        </p:nvSpPr>
        <p:spPr>
          <a:xfrm>
            <a:off x="5940152" y="4557765"/>
            <a:ext cx="1438450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6084168" y="4519364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Математика</a:t>
            </a:r>
            <a:endParaRPr lang="en-US" sz="1200" dirty="0">
              <a:latin typeface="Montserrat" panose="00000500000000000000" pitchFamily="2" charset="-52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Физика</a:t>
            </a:r>
          </a:p>
        </p:txBody>
      </p:sp>
      <p:sp>
        <p:nvSpPr>
          <p:cNvPr id="70" name="Выноска со стрелкой вправо 69"/>
          <p:cNvSpPr/>
          <p:nvPr/>
        </p:nvSpPr>
        <p:spPr>
          <a:xfrm>
            <a:off x="647253" y="5519496"/>
            <a:ext cx="1764507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170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655568" y="5599687"/>
            <a:ext cx="2040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latin typeface="Montserrat" panose="00000500000000000000" pitchFamily="2" charset="-52"/>
              </a:rPr>
              <a:t>Сәулет</a:t>
            </a:r>
            <a:endParaRPr lang="ru-RU" sz="1200" b="1" dirty="0">
              <a:latin typeface="Montserrat" panose="00000500000000000000" pitchFamily="2" charset="-52"/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142844" y="5513796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71406" y="559093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B073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491286" y="6016728"/>
            <a:ext cx="292895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6В07321</a:t>
            </a:r>
            <a:r>
              <a:rPr lang="kk-KZ" sz="1200" dirty="0">
                <a:latin typeface="Montserrat" panose="00000500000000000000" pitchFamily="2" charset="-52"/>
              </a:rPr>
              <a:t> Энергия тиімді ғимараттар мен құрылыстарды жобалау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55" name="Выноска со стрелкой вправо 9">
            <a:extLst>
              <a:ext uri="{FF2B5EF4-FFF2-40B4-BE49-F238E27FC236}">
                <a16:creationId xmlns:a16="http://schemas.microsoft.com/office/drawing/2014/main" id="{87618793-965F-49E0-8CB5-4FC4172B3D17}"/>
              </a:ext>
            </a:extLst>
          </p:cNvPr>
          <p:cNvSpPr/>
          <p:nvPr/>
        </p:nvSpPr>
        <p:spPr>
          <a:xfrm>
            <a:off x="707977" y="2564904"/>
            <a:ext cx="1988536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904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0C0427B-FB2D-4BCC-8F57-3E8EDE0F4DC4}"/>
              </a:ext>
            </a:extLst>
          </p:cNvPr>
          <p:cNvSpPr txBox="1"/>
          <p:nvPr/>
        </p:nvSpPr>
        <p:spPr>
          <a:xfrm>
            <a:off x="634576" y="2555611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Электр </a:t>
            </a:r>
            <a:r>
              <a:rPr lang="ru-RU" sz="1200" b="1" dirty="0" err="1">
                <a:latin typeface="Montserrat" panose="00000500000000000000" pitchFamily="2" charset="-52"/>
              </a:rPr>
              <a:t>техникасы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b="1" dirty="0" err="1">
                <a:latin typeface="Montserrat" panose="00000500000000000000" pitchFamily="2" charset="-52"/>
              </a:rPr>
              <a:t>және</a:t>
            </a:r>
            <a:r>
              <a:rPr lang="ru-RU" sz="1200" b="1" dirty="0">
                <a:latin typeface="Montserrat" panose="00000500000000000000" pitchFamily="2" charset="-52"/>
              </a:rPr>
              <a:t> энергетика </a:t>
            </a: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E73D1B6A-9A68-4C27-9377-B10F968F8D30}"/>
              </a:ext>
            </a:extLst>
          </p:cNvPr>
          <p:cNvSpPr/>
          <p:nvPr/>
        </p:nvSpPr>
        <p:spPr>
          <a:xfrm>
            <a:off x="202528" y="2564904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014F5EC-24FC-40B3-9F20-968D61F6FA02}"/>
              </a:ext>
            </a:extLst>
          </p:cNvPr>
          <p:cNvSpPr txBox="1"/>
          <p:nvPr/>
        </p:nvSpPr>
        <p:spPr>
          <a:xfrm>
            <a:off x="142844" y="264036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B062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FB833F14-36FD-400E-A84B-69016ED6D50A}"/>
              </a:ext>
            </a:extLst>
          </p:cNvPr>
          <p:cNvSpPr/>
          <p:nvPr/>
        </p:nvSpPr>
        <p:spPr>
          <a:xfrm>
            <a:off x="7463892" y="2607296"/>
            <a:ext cx="716931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ACE3505-469C-4906-A252-8E77D6DC6693}"/>
              </a:ext>
            </a:extLst>
          </p:cNvPr>
          <p:cNvSpPr txBox="1"/>
          <p:nvPr/>
        </p:nvSpPr>
        <p:spPr>
          <a:xfrm>
            <a:off x="7419375" y="2636912"/>
            <a:ext cx="825033" cy="287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115/65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60661644-53B6-40D8-8D02-4C157006CDBD}"/>
              </a:ext>
            </a:extLst>
          </p:cNvPr>
          <p:cNvSpPr/>
          <p:nvPr/>
        </p:nvSpPr>
        <p:spPr>
          <a:xfrm>
            <a:off x="8319565" y="2607296"/>
            <a:ext cx="716931" cy="461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A055CB0-ECE9-4FF6-B955-B7EFAAA48B2B}"/>
              </a:ext>
            </a:extLst>
          </p:cNvPr>
          <p:cNvSpPr txBox="1"/>
          <p:nvPr/>
        </p:nvSpPr>
        <p:spPr>
          <a:xfrm>
            <a:off x="8454223" y="2647945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55</a:t>
            </a:r>
            <a:r>
              <a:rPr lang="en-US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/5</a:t>
            </a: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0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79" name="Выноска со стрелкой влево 51">
            <a:extLst>
              <a:ext uri="{FF2B5EF4-FFF2-40B4-BE49-F238E27FC236}">
                <a16:creationId xmlns:a16="http://schemas.microsoft.com/office/drawing/2014/main" id="{E3F49048-C220-486E-A248-568CBECC8056}"/>
              </a:ext>
            </a:extLst>
          </p:cNvPr>
          <p:cNvSpPr/>
          <p:nvPr/>
        </p:nvSpPr>
        <p:spPr>
          <a:xfrm>
            <a:off x="5940152" y="2631395"/>
            <a:ext cx="1438450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3F9ACBA-F299-4FB2-970F-C3B554D388C0}"/>
              </a:ext>
            </a:extLst>
          </p:cNvPr>
          <p:cNvSpPr txBox="1"/>
          <p:nvPr/>
        </p:nvSpPr>
        <p:spPr>
          <a:xfrm>
            <a:off x="6084168" y="2607295"/>
            <a:ext cx="1365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Математика </a:t>
            </a:r>
            <a:endParaRPr lang="en-US" sz="1200" dirty="0">
              <a:latin typeface="Montserrat" panose="00000500000000000000" pitchFamily="2" charset="-52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Физика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68DAE809-4F10-4AB8-9E77-1114835ECD29}"/>
              </a:ext>
            </a:extLst>
          </p:cNvPr>
          <p:cNvSpPr/>
          <p:nvPr/>
        </p:nvSpPr>
        <p:spPr>
          <a:xfrm>
            <a:off x="7463892" y="3284984"/>
            <a:ext cx="716931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A7B3489-094F-421F-ADC9-3EDA88E109D5}"/>
              </a:ext>
            </a:extLst>
          </p:cNvPr>
          <p:cNvSpPr txBox="1"/>
          <p:nvPr/>
        </p:nvSpPr>
        <p:spPr>
          <a:xfrm>
            <a:off x="7411546" y="3286712"/>
            <a:ext cx="825033" cy="51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136/75 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(75 кв)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D53AA92C-BCAE-4A98-884C-FAAF6186B918}"/>
              </a:ext>
            </a:extLst>
          </p:cNvPr>
          <p:cNvSpPr/>
          <p:nvPr/>
        </p:nvSpPr>
        <p:spPr>
          <a:xfrm>
            <a:off x="8319565" y="3284984"/>
            <a:ext cx="716931" cy="461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635530B-8F5C-4007-8F53-23FE26881E8C}"/>
              </a:ext>
            </a:extLst>
          </p:cNvPr>
          <p:cNvSpPr txBox="1"/>
          <p:nvPr/>
        </p:nvSpPr>
        <p:spPr>
          <a:xfrm>
            <a:off x="8417711" y="3352929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55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C7FA3FF3-8BD9-4034-8944-6F621A3333E7}"/>
              </a:ext>
            </a:extLst>
          </p:cNvPr>
          <p:cNvSpPr/>
          <p:nvPr/>
        </p:nvSpPr>
        <p:spPr>
          <a:xfrm>
            <a:off x="7463892" y="3861048"/>
            <a:ext cx="716931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2E18669-5D6A-4F9C-9DCF-17EDDA452974}"/>
              </a:ext>
            </a:extLst>
          </p:cNvPr>
          <p:cNvSpPr txBox="1"/>
          <p:nvPr/>
        </p:nvSpPr>
        <p:spPr>
          <a:xfrm>
            <a:off x="7419375" y="3933445"/>
            <a:ext cx="825033" cy="287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113/65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9E77BB98-DCC0-473E-8227-10BCC72B5127}"/>
              </a:ext>
            </a:extLst>
          </p:cNvPr>
          <p:cNvSpPr/>
          <p:nvPr/>
        </p:nvSpPr>
        <p:spPr>
          <a:xfrm>
            <a:off x="8319565" y="3861048"/>
            <a:ext cx="716931" cy="461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BEAB2AC-DCCC-4449-A14B-593707CC5398}"/>
              </a:ext>
            </a:extLst>
          </p:cNvPr>
          <p:cNvSpPr txBox="1"/>
          <p:nvPr/>
        </p:nvSpPr>
        <p:spPr>
          <a:xfrm>
            <a:off x="8388424" y="3944089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50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0CFF87CA-7BB8-4C5F-AEAC-5B8D54EAA6B0}"/>
              </a:ext>
            </a:extLst>
          </p:cNvPr>
          <p:cNvSpPr/>
          <p:nvPr/>
        </p:nvSpPr>
        <p:spPr>
          <a:xfrm>
            <a:off x="7457683" y="4551512"/>
            <a:ext cx="716931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EA3D30A-89D5-48F0-80FF-861F22E9FE9E}"/>
              </a:ext>
            </a:extLst>
          </p:cNvPr>
          <p:cNvSpPr txBox="1"/>
          <p:nvPr/>
        </p:nvSpPr>
        <p:spPr>
          <a:xfrm>
            <a:off x="7413166" y="4623909"/>
            <a:ext cx="825033" cy="287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126/70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9B8013D4-6CD5-4C24-9315-857D4CAD5758}"/>
              </a:ext>
            </a:extLst>
          </p:cNvPr>
          <p:cNvSpPr/>
          <p:nvPr/>
        </p:nvSpPr>
        <p:spPr>
          <a:xfrm>
            <a:off x="8313356" y="4551512"/>
            <a:ext cx="716931" cy="461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98E0D67-2747-4EDF-A872-C11C56034DD3}"/>
              </a:ext>
            </a:extLst>
          </p:cNvPr>
          <p:cNvSpPr txBox="1"/>
          <p:nvPr/>
        </p:nvSpPr>
        <p:spPr>
          <a:xfrm>
            <a:off x="8526231" y="4634553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55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306C41CD-8A2A-4D33-8C9A-7FE1FC9AFE02}"/>
              </a:ext>
            </a:extLst>
          </p:cNvPr>
          <p:cNvSpPr/>
          <p:nvPr/>
        </p:nvSpPr>
        <p:spPr>
          <a:xfrm>
            <a:off x="7457683" y="5661248"/>
            <a:ext cx="716931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17D0661-A5AB-4B5F-9296-5EEE0ECFD3CC}"/>
              </a:ext>
            </a:extLst>
          </p:cNvPr>
          <p:cNvSpPr txBox="1"/>
          <p:nvPr/>
        </p:nvSpPr>
        <p:spPr>
          <a:xfrm>
            <a:off x="7413166" y="5652471"/>
            <a:ext cx="825033" cy="51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125/112 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(77 кв)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D2B958F5-8916-4943-AB6A-113782D198FE}"/>
              </a:ext>
            </a:extLst>
          </p:cNvPr>
          <p:cNvSpPr/>
          <p:nvPr/>
        </p:nvSpPr>
        <p:spPr>
          <a:xfrm>
            <a:off x="8313356" y="5661248"/>
            <a:ext cx="716931" cy="461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E435472-76AB-4021-AD9D-75F465913FDF}"/>
              </a:ext>
            </a:extLst>
          </p:cNvPr>
          <p:cNvSpPr txBox="1"/>
          <p:nvPr/>
        </p:nvSpPr>
        <p:spPr>
          <a:xfrm>
            <a:off x="8460432" y="5744289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11</a:t>
            </a: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2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3AE6E1A8-DA61-4500-A050-CDF026CB8090}"/>
              </a:ext>
            </a:extLst>
          </p:cNvPr>
          <p:cNvSpPr/>
          <p:nvPr/>
        </p:nvSpPr>
        <p:spPr>
          <a:xfrm>
            <a:off x="8309499" y="2226766"/>
            <a:ext cx="726997" cy="323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82227CF5-B0D7-45E9-9A37-05332788F9F3}"/>
              </a:ext>
            </a:extLst>
          </p:cNvPr>
          <p:cNvSpPr/>
          <p:nvPr/>
        </p:nvSpPr>
        <p:spPr>
          <a:xfrm>
            <a:off x="7466121" y="2226766"/>
            <a:ext cx="706280" cy="3288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3232601-7C9D-4653-87D7-8DBECFC8BF1D}"/>
              </a:ext>
            </a:extLst>
          </p:cNvPr>
          <p:cNvSpPr txBox="1"/>
          <p:nvPr/>
        </p:nvSpPr>
        <p:spPr>
          <a:xfrm>
            <a:off x="7518119" y="2215897"/>
            <a:ext cx="654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ЕҰУ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E867902-00B5-4F77-80CE-D7F987886430}"/>
              </a:ext>
            </a:extLst>
          </p:cNvPr>
          <p:cNvSpPr txBox="1"/>
          <p:nvPr/>
        </p:nvSpPr>
        <p:spPr>
          <a:xfrm>
            <a:off x="8460432" y="2215897"/>
            <a:ext cx="699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ҚР</a:t>
            </a:r>
          </a:p>
        </p:txBody>
      </p:sp>
    </p:spTree>
    <p:extLst>
      <p:ext uri="{BB962C8B-B14F-4D97-AF65-F5344CB8AC3E}">
        <p14:creationId xmlns:p14="http://schemas.microsoft.com/office/powerpoint/2010/main" val="649309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">
            <a:extLst>
              <a:ext uri="{FF2B5EF4-FFF2-40B4-BE49-F238E27FC236}">
                <a16:creationId xmlns:a16="http://schemas.microsoft.com/office/drawing/2014/main" id="{D45BA2B3-866F-4CC4-231B-FA6F122338C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6303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dirty="0">
              <a:solidFill>
                <a:srgbClr val="00B0F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    </a:t>
            </a:r>
            <a:r>
              <a:rPr lang="ru-RU" sz="2400" dirty="0">
                <a:latin typeface="Montserrat" panose="00000500000000000000" pitchFamily="2" charset="-52"/>
              </a:rPr>
              <a:t>ИНЖЕНЕРЛІК, ӨҢДЕУ ЖӘНЕ </a:t>
            </a:r>
            <a:br>
              <a:rPr lang="en-US" sz="2400" dirty="0">
                <a:latin typeface="Montserrat" panose="00000500000000000000" pitchFamily="2" charset="-52"/>
              </a:rPr>
            </a:br>
            <a:r>
              <a:rPr lang="kk-KZ" sz="2400" dirty="0">
                <a:latin typeface="Montserrat" panose="00000500000000000000" pitchFamily="2" charset="-52"/>
              </a:rPr>
              <a:t>     </a:t>
            </a:r>
            <a:r>
              <a:rPr lang="ru-RU" sz="2400" dirty="0">
                <a:latin typeface="Montserrat" panose="00000500000000000000" pitchFamily="2" charset="-52"/>
              </a:rPr>
              <a:t>ҚҰРЫЛЫС САЛАСЫ</a:t>
            </a:r>
          </a:p>
        </p:txBody>
      </p:sp>
      <p:sp>
        <p:nvSpPr>
          <p:cNvPr id="28" name="Выноска со стрелкой вправо 27"/>
          <p:cNvSpPr/>
          <p:nvPr/>
        </p:nvSpPr>
        <p:spPr>
          <a:xfrm>
            <a:off x="711257" y="1714487"/>
            <a:ext cx="2204559" cy="840687"/>
          </a:xfrm>
          <a:prstGeom prst="rightArrowCallout">
            <a:avLst>
              <a:gd name="adj1" fmla="val 24434"/>
              <a:gd name="adj2" fmla="val 24641"/>
              <a:gd name="adj3" fmla="val 47113"/>
              <a:gd name="adj4" fmla="val 7764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42911" y="1720758"/>
            <a:ext cx="197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latin typeface="Montserrat" panose="00000500000000000000" pitchFamily="2" charset="-52"/>
              </a:rPr>
              <a:t>Қала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  <a:r>
              <a:rPr lang="ru-RU" sz="1200" b="1" dirty="0" err="1">
                <a:latin typeface="Montserrat" panose="00000500000000000000" pitchFamily="2" charset="-52"/>
              </a:rPr>
              <a:t>құрылысы</a:t>
            </a:r>
            <a:r>
              <a:rPr lang="ru-RU" sz="1200" b="1" dirty="0">
                <a:latin typeface="Montserrat" panose="00000500000000000000" pitchFamily="2" charset="-52"/>
              </a:rPr>
              <a:t>, </a:t>
            </a:r>
          </a:p>
          <a:p>
            <a:r>
              <a:rPr lang="ru-RU" sz="1200" b="1" dirty="0" err="1">
                <a:latin typeface="Montserrat" panose="00000500000000000000" pitchFamily="2" charset="-52"/>
              </a:rPr>
              <a:t>құрылыс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b="1" dirty="0" err="1">
                <a:latin typeface="Montserrat" panose="00000500000000000000" pitchFamily="2" charset="-52"/>
              </a:rPr>
              <a:t>жұмыстары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  <a:r>
              <a:rPr lang="ru-RU" sz="1200" b="1" dirty="0" err="1">
                <a:latin typeface="Montserrat" panose="00000500000000000000" pitchFamily="2" charset="-52"/>
              </a:rPr>
              <a:t>және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b="1" dirty="0" err="1">
                <a:latin typeface="Montserrat" panose="00000500000000000000" pitchFamily="2" charset="-52"/>
              </a:rPr>
              <a:t>азаматтық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  <a:r>
              <a:rPr lang="ru-RU" sz="1200" b="1" dirty="0" err="1">
                <a:latin typeface="Montserrat" panose="00000500000000000000" pitchFamily="2" charset="-52"/>
              </a:rPr>
              <a:t>құрылыс</a:t>
            </a:r>
            <a:endParaRPr lang="ru-RU" sz="1200" b="1" dirty="0">
              <a:latin typeface="Montserrat" panose="00000500000000000000" pitchFamily="2" charset="-52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43177" y="1779055"/>
            <a:ext cx="2492920" cy="4258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2915816" y="1772816"/>
            <a:ext cx="3312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6В07311 Геодезия </a:t>
            </a:r>
            <a:r>
              <a:rPr lang="ru-RU" sz="1200" dirty="0" err="1">
                <a:latin typeface="Montserrat" panose="00000500000000000000" pitchFamily="2" charset="-52"/>
              </a:rPr>
              <a:t>және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dirty="0">
                <a:latin typeface="Montserrat" panose="00000500000000000000" pitchFamily="2" charset="-52"/>
              </a:rPr>
              <a:t>картография</a:t>
            </a:r>
            <a:endParaRPr lang="ru-RU" sz="1200" b="1" dirty="0">
              <a:latin typeface="Montserrat" panose="00000500000000000000" pitchFamily="2" charset="-52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943176" y="2244396"/>
            <a:ext cx="2492921" cy="3987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915816" y="2218005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6В07329 </a:t>
            </a:r>
            <a:r>
              <a:rPr lang="ru-RU" sz="1200" dirty="0" err="1">
                <a:latin typeface="Montserrat" panose="00000500000000000000" pitchFamily="2" charset="-52"/>
              </a:rPr>
              <a:t>Ғимарат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және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dirty="0" err="1">
                <a:latin typeface="Montserrat" panose="00000500000000000000" pitchFamily="2" charset="-52"/>
              </a:rPr>
              <a:t>имараттарды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жобалау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79512" y="1782506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07504" y="185736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B074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943176" y="3262543"/>
            <a:ext cx="2492921" cy="3824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2880470" y="3212976"/>
            <a:ext cx="2699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6В07352 </a:t>
            </a:r>
            <a:r>
              <a:rPr lang="ru-RU" sz="1200" dirty="0" err="1">
                <a:latin typeface="Montserrat" panose="00000500000000000000" pitchFamily="2" charset="-52"/>
              </a:rPr>
              <a:t>Инженерлік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жүйелер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және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желілер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89536" y="4562661"/>
            <a:ext cx="2446562" cy="5649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2943176" y="4539724"/>
            <a:ext cx="250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6В07532 </a:t>
            </a:r>
            <a:r>
              <a:rPr lang="ru-RU" sz="1200" dirty="0" err="1">
                <a:latin typeface="Montserrat" panose="00000500000000000000" pitchFamily="2" charset="-52"/>
              </a:rPr>
              <a:t>Стандарттау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және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dirty="0" err="1">
                <a:latin typeface="Montserrat" panose="00000500000000000000" pitchFamily="2" charset="-52"/>
              </a:rPr>
              <a:t>сертификаттау</a:t>
            </a:r>
            <a:r>
              <a:rPr lang="ru-RU" sz="1200" dirty="0">
                <a:latin typeface="Montserrat" panose="00000500000000000000" pitchFamily="2" charset="-52"/>
              </a:rPr>
              <a:t>  (</a:t>
            </a:r>
            <a:r>
              <a:rPr lang="ru-RU" sz="1200" dirty="0" err="1">
                <a:latin typeface="Montserrat" panose="00000500000000000000" pitchFamily="2" charset="-52"/>
              </a:rPr>
              <a:t>салалар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dirty="0" err="1">
                <a:latin typeface="Montserrat" panose="00000500000000000000" pitchFamily="2" charset="-52"/>
              </a:rPr>
              <a:t>бойынша</a:t>
            </a:r>
            <a:r>
              <a:rPr lang="ru-RU" sz="1200" dirty="0">
                <a:latin typeface="Montserrat" panose="00000500000000000000" pitchFamily="2" charset="-52"/>
              </a:rPr>
              <a:t>))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004496" y="5230941"/>
            <a:ext cx="2444852" cy="574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2961414" y="5271591"/>
            <a:ext cx="2500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6В07550 Метрология (сала </a:t>
            </a:r>
            <a:r>
              <a:rPr lang="ru-RU" sz="1200" dirty="0" err="1">
                <a:latin typeface="Montserrat" panose="00000500000000000000" pitchFamily="2" charset="-52"/>
              </a:rPr>
              <a:t>бойынша</a:t>
            </a:r>
            <a:r>
              <a:rPr lang="ru-RU" sz="1200" dirty="0">
                <a:latin typeface="Montserrat" panose="00000500000000000000" pitchFamily="2" charset="-52"/>
              </a:rPr>
              <a:t>)</a:t>
            </a:r>
            <a:endParaRPr lang="ru-RU" sz="1200" dirty="0"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50" name="Выноска со стрелкой влево 49"/>
          <p:cNvSpPr/>
          <p:nvPr/>
        </p:nvSpPr>
        <p:spPr>
          <a:xfrm>
            <a:off x="5436096" y="2777121"/>
            <a:ext cx="1440160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TextBox 75"/>
          <p:cNvSpPr txBox="1"/>
          <p:nvPr/>
        </p:nvSpPr>
        <p:spPr>
          <a:xfrm>
            <a:off x="5580112" y="2564904"/>
            <a:ext cx="19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endParaRPr lang="ru-RU" sz="1200" dirty="0">
              <a:latin typeface="Montserrat" panose="00000500000000000000" pitchFamily="2" charset="-52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Математика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Физика </a:t>
            </a:r>
            <a:endParaRPr lang="en-US" sz="1200" dirty="0">
              <a:latin typeface="Montserrat" panose="00000500000000000000" pitchFamily="2" charset="-52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943175" y="2714620"/>
            <a:ext cx="2492921" cy="4966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2915816" y="2749601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6В07322 </a:t>
            </a:r>
            <a:r>
              <a:rPr lang="ru-RU" sz="1200" dirty="0" err="1">
                <a:latin typeface="Montserrat" panose="00000500000000000000" pitchFamily="2" charset="-52"/>
              </a:rPr>
              <a:t>Өнеркәсіптік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және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dirty="0" err="1">
                <a:latin typeface="Montserrat" panose="00000500000000000000" pitchFamily="2" charset="-52"/>
              </a:rPr>
              <a:t>азаматтық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құрылыс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86" name="Выноска со стрелкой вправо 85"/>
          <p:cNvSpPr/>
          <p:nvPr/>
        </p:nvSpPr>
        <p:spPr>
          <a:xfrm>
            <a:off x="674783" y="4652566"/>
            <a:ext cx="2241033" cy="848136"/>
          </a:xfrm>
          <a:prstGeom prst="rightArrowCallout">
            <a:avLst>
              <a:gd name="adj1" fmla="val 25000"/>
              <a:gd name="adj2" fmla="val 27809"/>
              <a:gd name="adj3" fmla="val 54359"/>
              <a:gd name="adj4" fmla="val 7467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642911" y="4643446"/>
            <a:ext cx="1696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err="1">
                <a:latin typeface="Montserrat" panose="00000500000000000000" pitchFamily="2" charset="-52"/>
              </a:rPr>
              <a:t>Стандарттау</a:t>
            </a:r>
            <a:r>
              <a:rPr lang="ru-RU" sz="1200" b="1" dirty="0">
                <a:latin typeface="Montserrat" panose="00000500000000000000" pitchFamily="2" charset="-52"/>
              </a:rPr>
              <a:t>, </a:t>
            </a:r>
          </a:p>
          <a:p>
            <a:pPr algn="just"/>
            <a:r>
              <a:rPr lang="ru-RU" sz="1200" b="1" dirty="0" err="1">
                <a:latin typeface="Montserrat" panose="00000500000000000000" pitchFamily="2" charset="-52"/>
              </a:rPr>
              <a:t>сертификаттау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</a:p>
          <a:p>
            <a:pPr algn="just"/>
            <a:r>
              <a:rPr lang="ru-RU" sz="1200" b="1" dirty="0" err="1">
                <a:latin typeface="Montserrat" panose="00000500000000000000" pitchFamily="2" charset="-52"/>
              </a:rPr>
              <a:t>және</a:t>
            </a:r>
            <a:r>
              <a:rPr lang="ru-RU" sz="1200" b="1" dirty="0">
                <a:latin typeface="Montserrat" panose="00000500000000000000" pitchFamily="2" charset="-52"/>
              </a:rPr>
              <a:t> метрология (сала </a:t>
            </a:r>
            <a:r>
              <a:rPr lang="ru-RU" sz="1200" b="1" dirty="0" err="1">
                <a:latin typeface="Montserrat" panose="00000500000000000000" pitchFamily="2" charset="-52"/>
              </a:rPr>
              <a:t>бойынша</a:t>
            </a:r>
            <a:r>
              <a:rPr lang="ru-RU" sz="1200" b="1" dirty="0">
                <a:latin typeface="Montserrat" panose="00000500000000000000" pitchFamily="2" charset="-52"/>
              </a:rPr>
              <a:t>)</a:t>
            </a:r>
          </a:p>
        </p:txBody>
      </p:sp>
      <p:sp>
        <p:nvSpPr>
          <p:cNvPr id="88" name="Овал 87"/>
          <p:cNvSpPr/>
          <p:nvPr/>
        </p:nvSpPr>
        <p:spPr>
          <a:xfrm>
            <a:off x="170374" y="4646866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TextBox 88"/>
          <p:cNvSpPr txBox="1"/>
          <p:nvPr/>
        </p:nvSpPr>
        <p:spPr>
          <a:xfrm>
            <a:off x="98145" y="474678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B076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94" name="Выноска со стрелкой влево 93"/>
          <p:cNvSpPr/>
          <p:nvPr/>
        </p:nvSpPr>
        <p:spPr>
          <a:xfrm>
            <a:off x="5461607" y="4885280"/>
            <a:ext cx="1414649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TextBox 94"/>
          <p:cNvSpPr txBox="1"/>
          <p:nvPr/>
        </p:nvSpPr>
        <p:spPr>
          <a:xfrm>
            <a:off x="5592914" y="4862889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Математика </a:t>
            </a:r>
            <a:endParaRPr lang="en-US" sz="1200" dirty="0">
              <a:latin typeface="Montserrat" panose="00000500000000000000" pitchFamily="2" charset="-52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Физика </a:t>
            </a:r>
          </a:p>
        </p:txBody>
      </p:sp>
      <p:sp>
        <p:nvSpPr>
          <p:cNvPr id="51" name="Стрелка вниз 50"/>
          <p:cNvSpPr/>
          <p:nvPr/>
        </p:nvSpPr>
        <p:spPr>
          <a:xfrm>
            <a:off x="80989" y="1083415"/>
            <a:ext cx="720080" cy="43204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943176" y="3721021"/>
            <a:ext cx="249292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2943175" y="3721022"/>
            <a:ext cx="2518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6В07361 </a:t>
            </a:r>
            <a:r>
              <a:rPr lang="ru-RU" sz="1200" dirty="0" err="1">
                <a:latin typeface="Montserrat" panose="00000500000000000000" pitchFamily="2" charset="-52"/>
              </a:rPr>
              <a:t>Құрылыс</a:t>
            </a:r>
            <a:r>
              <a:rPr lang="ru-RU" sz="1200" dirty="0">
                <a:latin typeface="Montserrat" panose="00000500000000000000" pitchFamily="2" charset="-52"/>
              </a:rPr>
              <a:t> материал-</a:t>
            </a:r>
            <a:r>
              <a:rPr lang="ru-RU" sz="1200" dirty="0" err="1">
                <a:latin typeface="Montserrat" panose="00000500000000000000" pitchFamily="2" charset="-52"/>
              </a:rPr>
              <a:t>дарын</a:t>
            </a:r>
            <a:r>
              <a:rPr lang="ru-RU" sz="1200" dirty="0">
                <a:latin typeface="Montserrat" panose="00000500000000000000" pitchFamily="2" charset="-52"/>
              </a:rPr>
              <a:t>, </a:t>
            </a:r>
            <a:r>
              <a:rPr lang="ru-RU" sz="1200" dirty="0" err="1">
                <a:latin typeface="Montserrat" panose="00000500000000000000" pitchFamily="2" charset="-52"/>
              </a:rPr>
              <a:t>бұйымдары</a:t>
            </a:r>
            <a:r>
              <a:rPr lang="ru-RU" sz="1200" dirty="0">
                <a:latin typeface="Montserrat" panose="00000500000000000000" pitchFamily="2" charset="-52"/>
              </a:rPr>
              <a:t> мен </a:t>
            </a:r>
          </a:p>
          <a:p>
            <a:r>
              <a:rPr lang="ru-RU" sz="1200" dirty="0" err="1">
                <a:latin typeface="Montserrat" panose="00000500000000000000" pitchFamily="2" charset="-52"/>
              </a:rPr>
              <a:t>кострукцияларын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өндіру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A1D62D5-3DFF-413C-8D43-CB7527DD9FC2}"/>
              </a:ext>
            </a:extLst>
          </p:cNvPr>
          <p:cNvSpPr/>
          <p:nvPr/>
        </p:nvSpPr>
        <p:spPr>
          <a:xfrm>
            <a:off x="6992781" y="2789705"/>
            <a:ext cx="716931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23E2952-2138-4829-8290-23123904D8F1}"/>
              </a:ext>
            </a:extLst>
          </p:cNvPr>
          <p:cNvSpPr txBox="1"/>
          <p:nvPr/>
        </p:nvSpPr>
        <p:spPr>
          <a:xfrm>
            <a:off x="6948264" y="2853325"/>
            <a:ext cx="825033" cy="287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136/75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96DB9EE-67AB-43B4-8D8D-26EC1811A0EA}"/>
              </a:ext>
            </a:extLst>
          </p:cNvPr>
          <p:cNvSpPr/>
          <p:nvPr/>
        </p:nvSpPr>
        <p:spPr>
          <a:xfrm>
            <a:off x="7848454" y="2789705"/>
            <a:ext cx="716931" cy="461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F7F53D-1A73-4847-834D-1555FB6BAE32}"/>
              </a:ext>
            </a:extLst>
          </p:cNvPr>
          <p:cNvSpPr txBox="1"/>
          <p:nvPr/>
        </p:nvSpPr>
        <p:spPr>
          <a:xfrm>
            <a:off x="7995530" y="2872746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5</a:t>
            </a:r>
            <a:r>
              <a:rPr lang="en-US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0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B7A419EF-ED63-4A66-8874-8FA6FC6080D5}"/>
              </a:ext>
            </a:extLst>
          </p:cNvPr>
          <p:cNvSpPr/>
          <p:nvPr/>
        </p:nvSpPr>
        <p:spPr>
          <a:xfrm>
            <a:off x="6992781" y="4869160"/>
            <a:ext cx="716931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03B179F-7053-434E-B6A7-9E19E1354BE3}"/>
              </a:ext>
            </a:extLst>
          </p:cNvPr>
          <p:cNvSpPr txBox="1"/>
          <p:nvPr/>
        </p:nvSpPr>
        <p:spPr>
          <a:xfrm>
            <a:off x="6948264" y="4845118"/>
            <a:ext cx="825033" cy="51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100/65 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(67 кв)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295DD1E6-EEEC-43FE-84A0-29CF058F7C9D}"/>
              </a:ext>
            </a:extLst>
          </p:cNvPr>
          <p:cNvSpPr/>
          <p:nvPr/>
        </p:nvSpPr>
        <p:spPr>
          <a:xfrm>
            <a:off x="7848454" y="4869160"/>
            <a:ext cx="716931" cy="461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C8842EB-FB2A-4FAC-BBD0-E876DB8AAC44}"/>
              </a:ext>
            </a:extLst>
          </p:cNvPr>
          <p:cNvSpPr txBox="1"/>
          <p:nvPr/>
        </p:nvSpPr>
        <p:spPr>
          <a:xfrm>
            <a:off x="7995530" y="4952201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6</a:t>
            </a: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2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2B950CF-F317-4DD9-AF64-8F05044EFE67}"/>
              </a:ext>
            </a:extLst>
          </p:cNvPr>
          <p:cNvSpPr/>
          <p:nvPr/>
        </p:nvSpPr>
        <p:spPr>
          <a:xfrm>
            <a:off x="7825835" y="2380074"/>
            <a:ext cx="726997" cy="323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8110BF3E-20AF-4812-854F-1F0CC38EC2E6}"/>
              </a:ext>
            </a:extLst>
          </p:cNvPr>
          <p:cNvSpPr/>
          <p:nvPr/>
        </p:nvSpPr>
        <p:spPr>
          <a:xfrm>
            <a:off x="6982457" y="2380074"/>
            <a:ext cx="706280" cy="3288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100C750-C02C-44E2-AB39-50DD08CC9374}"/>
              </a:ext>
            </a:extLst>
          </p:cNvPr>
          <p:cNvSpPr txBox="1"/>
          <p:nvPr/>
        </p:nvSpPr>
        <p:spPr>
          <a:xfrm>
            <a:off x="7034455" y="2348880"/>
            <a:ext cx="654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ЕҰУ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66DF60C-5430-449F-81A2-1AB49E96ECCB}"/>
              </a:ext>
            </a:extLst>
          </p:cNvPr>
          <p:cNvSpPr txBox="1"/>
          <p:nvPr/>
        </p:nvSpPr>
        <p:spPr>
          <a:xfrm>
            <a:off x="7904760" y="2348880"/>
            <a:ext cx="699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ҚР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">
            <a:extLst>
              <a:ext uri="{FF2B5EF4-FFF2-40B4-BE49-F238E27FC236}">
                <a16:creationId xmlns:a16="http://schemas.microsoft.com/office/drawing/2014/main" id="{205E50E0-1FA7-933A-5399-602478CDEDC8}"/>
              </a:ext>
            </a:extLst>
          </p:cNvPr>
          <p:cNvSpPr/>
          <p:nvPr/>
        </p:nvSpPr>
        <p:spPr>
          <a:xfrm>
            <a:off x="0" y="0"/>
            <a:ext cx="9144000" cy="1001717"/>
          </a:xfrm>
          <a:prstGeom prst="rect">
            <a:avLst/>
          </a:prstGeom>
          <a:solidFill>
            <a:schemeClr val="tx2">
              <a:alpha val="6303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">
            <a:extLst>
              <a:ext uri="{FF2B5EF4-FFF2-40B4-BE49-F238E27FC236}">
                <a16:creationId xmlns:a16="http://schemas.microsoft.com/office/drawing/2014/main" id="{736241DE-BAB1-849A-8834-5AB4E5C34D02}"/>
              </a:ext>
            </a:extLst>
          </p:cNvPr>
          <p:cNvSpPr/>
          <p:nvPr/>
        </p:nvSpPr>
        <p:spPr>
          <a:xfrm>
            <a:off x="0" y="1001716"/>
            <a:ext cx="9144000" cy="5856283"/>
          </a:xfrm>
          <a:prstGeom prst="rect">
            <a:avLst/>
          </a:prstGeom>
          <a:solidFill>
            <a:schemeClr val="accent1">
              <a:lumMod val="20000"/>
              <a:lumOff val="80000"/>
              <a:alpha val="6303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dirty="0">
              <a:solidFill>
                <a:srgbClr val="00B0F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7084"/>
            <a:ext cx="8630894" cy="688056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Bef>
                <a:spcPts val="562"/>
              </a:spcBef>
            </a:pPr>
            <a:r>
              <a:rPr lang="ru-RU" sz="2000" b="1" dirty="0">
                <a:solidFill>
                  <a:schemeClr val="bg1"/>
                </a:solidFill>
                <a:latin typeface="Montserrat ExtraBold" panose="00000900000000000000" pitchFamily="2" charset="-52"/>
                <a:cs typeface="Times New Roman" panose="02020603050405020304" pitchFamily="18" charset="0"/>
              </a:rPr>
              <a:t>2023 </a:t>
            </a:r>
            <a:r>
              <a:rPr lang="ru-RU" sz="2000" b="1" dirty="0" err="1">
                <a:solidFill>
                  <a:schemeClr val="bg1"/>
                </a:solidFill>
                <a:latin typeface="Montserrat ExtraBold" panose="00000900000000000000" pitchFamily="2" charset="-52"/>
                <a:cs typeface="Times New Roman" panose="02020603050405020304" pitchFamily="18" charset="0"/>
              </a:rPr>
              <a:t>жылы</a:t>
            </a:r>
            <a:r>
              <a:rPr lang="ru-RU" sz="2000" b="1" dirty="0">
                <a:solidFill>
                  <a:schemeClr val="bg1"/>
                </a:solidFill>
                <a:latin typeface="Montserrat ExtraBold" panose="00000900000000000000" pitchFamily="2" charset="-52"/>
                <a:cs typeface="Times New Roman" panose="02020603050405020304" pitchFamily="18" charset="0"/>
              </a:rPr>
              <a:t> ҰБТ </a:t>
            </a:r>
            <a:r>
              <a:rPr lang="ru-RU" sz="2000" b="1" dirty="0" err="1">
                <a:solidFill>
                  <a:schemeClr val="bg1"/>
                </a:solidFill>
                <a:latin typeface="Montserrat ExtraBold" panose="00000900000000000000" pitchFamily="2" charset="-52"/>
                <a:cs typeface="Times New Roman" panose="02020603050405020304" pitchFamily="18" charset="0"/>
              </a:rPr>
              <a:t>бойынша</a:t>
            </a:r>
            <a:r>
              <a:rPr lang="ru-RU" sz="2000" b="1" dirty="0">
                <a:solidFill>
                  <a:schemeClr val="bg1"/>
                </a:solidFill>
                <a:latin typeface="Montserrat ExtraBold" panose="000009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Montserrat ExtraBold" panose="00000900000000000000" pitchFamily="2" charset="-52"/>
                <a:cs typeface="Times New Roman" panose="02020603050405020304" pitchFamily="18" charset="0"/>
              </a:rPr>
              <a:t>болатын</a:t>
            </a:r>
            <a:r>
              <a:rPr lang="ru-RU" sz="2000" b="1" dirty="0">
                <a:solidFill>
                  <a:schemeClr val="bg1"/>
                </a:solidFill>
                <a:latin typeface="Montserrat ExtraBold" panose="000009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Montserrat ExtraBold" panose="00000900000000000000" pitchFamily="2" charset="-52"/>
                <a:cs typeface="Times New Roman" panose="02020603050405020304" pitchFamily="18" charset="0"/>
              </a:rPr>
              <a:t>өзгерістер</a:t>
            </a:r>
            <a:endParaRPr lang="ru-RU" sz="2000" b="1" dirty="0">
              <a:solidFill>
                <a:schemeClr val="bg1"/>
              </a:solidFill>
              <a:latin typeface="Montserrat ExtraBold" panose="000009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052736"/>
            <a:ext cx="870793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06759" algn="just"/>
            <a:r>
              <a:rPr lang="ru-RU" b="0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b="0" i="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Ғылым</a:t>
            </a:r>
            <a:r>
              <a:rPr lang="ru-RU" b="0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b="0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b="0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b="0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министрлігінің</a:t>
            </a:r>
            <a:r>
              <a:rPr lang="ru-RU" b="0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шешімі</a:t>
            </a:r>
            <a:r>
              <a:rPr lang="ru-RU" b="0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b="0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  <a:r>
              <a:rPr lang="ru-RU" b="0" i="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b="0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b="0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талапкерлерге</a:t>
            </a:r>
            <a:r>
              <a:rPr lang="ru-RU" b="0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b="0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ҰБТ-</a:t>
            </a:r>
            <a:r>
              <a:rPr lang="ru-RU" b="0" i="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ны</a:t>
            </a:r>
            <a:r>
              <a:rPr lang="ru-RU" b="0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ru-RU" b="0" i="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рет</a:t>
            </a:r>
            <a:r>
              <a:rPr lang="ru-RU" b="0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тапсыруға</a:t>
            </a:r>
            <a:r>
              <a:rPr lang="ru-RU" b="0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b="0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үздік</a:t>
            </a:r>
            <a:r>
              <a:rPr lang="ru-RU" b="0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нәтижемен</a:t>
            </a:r>
            <a:r>
              <a:rPr lang="ru-RU" b="0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гранттар</a:t>
            </a:r>
            <a:r>
              <a:rPr lang="ru-RU" b="0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беру   </a:t>
            </a:r>
            <a:r>
              <a:rPr lang="ru-RU" b="0" i="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b="0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конкурсқа</a:t>
            </a:r>
            <a:r>
              <a:rPr lang="ru-RU" b="0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қатысуға</a:t>
            </a:r>
            <a:r>
              <a:rPr lang="ru-RU" b="0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мүмкіндік</a:t>
            </a:r>
            <a:r>
              <a:rPr lang="ru-RU" b="0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беріледі</a:t>
            </a:r>
            <a:r>
              <a:rPr lang="ru-RU" b="0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                                 </a:t>
            </a:r>
          </a:p>
          <a:p>
            <a:pPr indent="406759" algn="just"/>
            <a:r>
              <a:rPr lang="ru-RU" b="0" i="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Егер</a:t>
            </a:r>
            <a:r>
              <a:rPr lang="ru-RU" b="0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сіз</a:t>
            </a:r>
            <a:r>
              <a:rPr lang="ru-RU" b="0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ҰБТ-</a:t>
            </a:r>
            <a:r>
              <a:rPr lang="ru-RU" b="0" i="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ны</a:t>
            </a:r>
            <a:r>
              <a:rPr lang="ru-RU" b="0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ақылы</a:t>
            </a:r>
            <a:r>
              <a:rPr lang="ru-RU" b="0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негізде</a:t>
            </a:r>
            <a:r>
              <a:rPr lang="ru-RU" b="0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оқуға</a:t>
            </a:r>
            <a:r>
              <a:rPr lang="ru-RU" b="0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тапсыруға</a:t>
            </a:r>
            <a:r>
              <a:rPr lang="ru-RU" b="0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тағы</a:t>
            </a:r>
            <a:r>
              <a:rPr lang="ru-RU" b="0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ru-RU" b="0" i="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әрекетті</a:t>
            </a:r>
            <a:r>
              <a:rPr lang="ru-RU" b="0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ескерсеңіз</a:t>
            </a:r>
            <a:r>
              <a:rPr lang="ru-RU" b="0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  </a:t>
            </a:r>
            <a:r>
              <a:rPr lang="ru-RU" b="0" i="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онда</a:t>
            </a:r>
            <a:r>
              <a:rPr lang="ru-RU" b="0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  <a:r>
              <a:rPr lang="ru-RU" b="0" i="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b="0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талапкер</a:t>
            </a:r>
            <a:r>
              <a:rPr lang="ru-RU" b="0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тестілеуді</a:t>
            </a:r>
            <a:r>
              <a:rPr lang="ru-RU" b="0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өткен</a:t>
            </a:r>
            <a:r>
              <a:rPr lang="ru-RU" b="0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жылдағыдай</a:t>
            </a:r>
            <a:r>
              <a:rPr lang="ru-RU" b="0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b="1" i="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рет</a:t>
            </a:r>
            <a:r>
              <a:rPr lang="ru-RU" b="1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тапсырады</a:t>
            </a:r>
            <a:r>
              <a:rPr lang="ru-RU" b="0" i="0" dirty="0">
                <a:solidFill>
                  <a:srgbClr val="1515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06759" algn="just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2) Академиялық адалдықты қамтамасыз ету мақсатында </a:t>
            </a:r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«1 компьютер –          2 камера – 1 тестіленуші»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қағидаты сақталады. </a:t>
            </a:r>
            <a:r>
              <a:rPr lang="ru-RU" altLang="ru-RU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Тестілеудің</a:t>
            </a:r>
            <a:r>
              <a:rPr lang="ru-RU" altLang="ru-RU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бейнебақылау</a:t>
            </a:r>
            <a:r>
              <a:rPr lang="ru-RU" altLang="ru-RU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ru-RU" altLang="ru-RU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жазбаларын</a:t>
            </a:r>
            <a:r>
              <a:rPr lang="ru-RU" altLang="ru-RU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қарау</a:t>
            </a:r>
            <a:r>
              <a:rPr lang="ru-RU" altLang="ru-RU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altLang="ru-RU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іс-әрекеттер</a:t>
            </a:r>
            <a:r>
              <a:rPr lang="ru-RU" altLang="ru-RU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журналын</a:t>
            </a:r>
            <a:r>
              <a:rPr lang="ru-RU" altLang="ru-RU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журналдарын</a:t>
            </a:r>
            <a:r>
              <a:rPr lang="ru-RU" altLang="ru-RU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altLang="ru-RU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тексеру</a:t>
            </a:r>
            <a:r>
              <a:rPr lang="ru-RU" altLang="ru-RU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күнтізбелік</a:t>
            </a:r>
            <a:r>
              <a:rPr lang="ru-RU" altLang="ru-RU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жылдың</a:t>
            </a:r>
            <a:r>
              <a:rPr lang="ru-RU" altLang="ru-RU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соңына</a:t>
            </a:r>
            <a:r>
              <a:rPr lang="ru-RU" altLang="ru-RU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altLang="ru-RU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altLang="ru-RU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асырылады</a:t>
            </a:r>
            <a:r>
              <a:rPr lang="ru-RU" altLang="ru-RU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6759" algn="just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Тестілеудің өзінде калькулятор, Менделеевтің периодтық кестесі және          тұздардың ерігіштігі компьютер экрандарында қол жетімді болады. ҰБТ               аяқталғаннан кейін талапкерлерге білімді меңгеру деңгейін түсінуге мүмкіндік    беретін жеке тақырыптық талдау қол жетімді болады; </a:t>
            </a:r>
          </a:p>
          <a:p>
            <a:pPr indent="406729" algn="just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3) ҰБТ тест тапсырмаларының құрылымында да өзгерістер бар. Тест            тапсырмаларында </a:t>
            </a:r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дистракторлардың санын (жауап нұсқалары)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азайту         туралы шешім қабылданды. Бір дұрыс жауап беретін тест тапсырмаларында нұсқалар саны бес – төртке дейін, бір немесе бірнеше дұрыс жауаптары бар      тест тапсырмаларында (үш дұрыс жауаптан аспайды) - сегізден алтыға дейінгі  нұсқалар саны азаяды;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0262653-76D5-6559-F027-04B456F90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699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Montserrat" panose="00000500000000000000" pitchFamily="2" charset="-52"/>
              </a:rPr>
              <a:t>ҚЫЗМЕТ КӨРСЕТУ</a:t>
            </a:r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711257" y="2132856"/>
            <a:ext cx="2132551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825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19571" y="2218546"/>
            <a:ext cx="1836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Туризм	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906855" y="2115178"/>
            <a:ext cx="2132551" cy="4297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860496" y="2174059"/>
            <a:ext cx="1855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ontserrat" panose="00000500000000000000" pitchFamily="2" charset="-52"/>
              </a:rPr>
              <a:t> </a:t>
            </a:r>
            <a:r>
              <a:rPr lang="ru-RU" sz="1200" dirty="0">
                <a:latin typeface="Montserrat" panose="00000500000000000000" pitchFamily="2" charset="-52"/>
              </a:rPr>
              <a:t>6B1110</a:t>
            </a:r>
            <a:r>
              <a:rPr lang="en-US" sz="1200" dirty="0">
                <a:latin typeface="Montserrat" panose="00000500000000000000" pitchFamily="2" charset="-52"/>
              </a:rPr>
              <a:t>5</a:t>
            </a:r>
            <a:r>
              <a:rPr lang="ru-RU" sz="1200" dirty="0">
                <a:latin typeface="Montserrat" panose="00000500000000000000" pitchFamily="2" charset="-52"/>
              </a:rPr>
              <a:t> Туризм</a:t>
            </a:r>
          </a:p>
        </p:txBody>
      </p:sp>
      <p:sp>
        <p:nvSpPr>
          <p:cNvPr id="22" name="Выноска со стрелкой вправо 21"/>
          <p:cNvSpPr/>
          <p:nvPr/>
        </p:nvSpPr>
        <p:spPr>
          <a:xfrm>
            <a:off x="720433" y="5315509"/>
            <a:ext cx="2123375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732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728749" y="5301208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latin typeface="Montserrat" panose="00000500000000000000" pitchFamily="2" charset="-52"/>
              </a:rPr>
              <a:t>Әлеуметтік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b="1" dirty="0" err="1">
                <a:latin typeface="Montserrat" panose="00000500000000000000" pitchFamily="2" charset="-52"/>
              </a:rPr>
              <a:t>жұмыс</a:t>
            </a:r>
            <a:endParaRPr lang="ru-RU" sz="1200" b="1" dirty="0">
              <a:latin typeface="Montserrat" panose="00000500000000000000" pitchFamily="2" charset="-52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79512" y="2132856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07504" y="220970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B091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16024" y="5309809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143508" y="534428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B090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44" name="Выноска со стрелкой влево 43"/>
          <p:cNvSpPr/>
          <p:nvPr/>
        </p:nvSpPr>
        <p:spPr>
          <a:xfrm>
            <a:off x="5076056" y="4409205"/>
            <a:ext cx="1882900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36401" y="4370804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Математика </a:t>
            </a:r>
            <a:endParaRPr lang="en-US" sz="1200" dirty="0">
              <a:latin typeface="Montserrat" panose="00000500000000000000" pitchFamily="2" charset="-52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География</a:t>
            </a:r>
          </a:p>
        </p:txBody>
      </p:sp>
      <p:sp>
        <p:nvSpPr>
          <p:cNvPr id="27" name="Пятиугольник 26"/>
          <p:cNvSpPr/>
          <p:nvPr/>
        </p:nvSpPr>
        <p:spPr>
          <a:xfrm>
            <a:off x="827584" y="1267609"/>
            <a:ext cx="3031120" cy="429747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ятиугольник 27"/>
          <p:cNvSpPr/>
          <p:nvPr/>
        </p:nvSpPr>
        <p:spPr>
          <a:xfrm rot="10800000">
            <a:off x="4572000" y="1267609"/>
            <a:ext cx="3240360" cy="429747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804095" y="1222564"/>
            <a:ext cx="297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>
                <a:latin typeface="Montserrat" panose="00000500000000000000" pitchFamily="2" charset="-52"/>
              </a:rPr>
              <a:t>Білім беру бағдарламалар </a:t>
            </a:r>
          </a:p>
          <a:p>
            <a:pPr algn="ctr"/>
            <a:r>
              <a:rPr lang="kk-KZ" sz="1400" b="1" dirty="0">
                <a:latin typeface="Montserrat" panose="00000500000000000000" pitchFamily="2" charset="-52"/>
              </a:rPr>
              <a:t>топтарының атауы</a:t>
            </a:r>
            <a:endParaRPr lang="ru-RU" sz="1400" dirty="0">
              <a:latin typeface="Montserrat" panose="00000500000000000000" pitchFamily="2" charset="-52"/>
            </a:endParaRPr>
          </a:p>
          <a:p>
            <a:pPr algn="ctr"/>
            <a:endParaRPr lang="ru-RU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4716016" y="119675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>
                <a:latin typeface="Montserrat" panose="00000500000000000000" pitchFamily="2" charset="-52"/>
              </a:rPr>
              <a:t>Білім беру </a:t>
            </a:r>
          </a:p>
          <a:p>
            <a:pPr algn="ctr"/>
            <a:r>
              <a:rPr lang="kk-KZ" sz="1400" b="1" dirty="0">
                <a:latin typeface="Montserrat" panose="00000500000000000000" pitchFamily="2" charset="-52"/>
              </a:rPr>
              <a:t>бағдарламаларының атауы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3828575" y="1083415"/>
            <a:ext cx="720080" cy="43204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913695" y="3971496"/>
            <a:ext cx="2125711" cy="7536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2860496" y="3933056"/>
            <a:ext cx="2287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6В11301 </a:t>
            </a:r>
            <a:r>
              <a:rPr lang="ru-RU" sz="1200" dirty="0" err="1">
                <a:latin typeface="Montserrat" panose="00000500000000000000" pitchFamily="2" charset="-52"/>
              </a:rPr>
              <a:t>Көлікті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пайдалану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және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жүк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қозғалысы</a:t>
            </a:r>
            <a:r>
              <a:rPr lang="ru-RU" sz="1200" dirty="0">
                <a:latin typeface="Montserrat" panose="00000500000000000000" pitchFamily="2" charset="-52"/>
              </a:rPr>
              <a:t> мен </a:t>
            </a:r>
            <a:r>
              <a:rPr lang="ru-RU" sz="1200" dirty="0" err="1">
                <a:latin typeface="Montserrat" panose="00000500000000000000" pitchFamily="2" charset="-52"/>
              </a:rPr>
              <a:t>тасымалдауды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dirty="0" err="1">
                <a:latin typeface="Montserrat" panose="00000500000000000000" pitchFamily="2" charset="-52"/>
              </a:rPr>
              <a:t>ұйымдастыру</a:t>
            </a:r>
            <a:endParaRPr lang="ru-RU" sz="1200" dirty="0"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871929" y="5306725"/>
            <a:ext cx="2167477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2843808" y="5301208"/>
            <a:ext cx="2982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6B10205 Социальная </a:t>
            </a:r>
          </a:p>
          <a:p>
            <a:r>
              <a:rPr lang="ru-RU" sz="1200" dirty="0">
                <a:latin typeface="Montserrat" panose="00000500000000000000" pitchFamily="2" charset="-52"/>
              </a:rPr>
              <a:t>работа</a:t>
            </a:r>
            <a:endParaRPr lang="ru-RU" sz="1200" dirty="0"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52" name="Выноска со стрелкой влево 51"/>
          <p:cNvSpPr/>
          <p:nvPr/>
        </p:nvSpPr>
        <p:spPr>
          <a:xfrm>
            <a:off x="5076056" y="2164979"/>
            <a:ext cx="1882900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5290370" y="2126578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География </a:t>
            </a:r>
            <a:endParaRPr lang="en-US" sz="1200" dirty="0">
              <a:latin typeface="Montserrat" panose="00000500000000000000" pitchFamily="2" charset="-52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err="1">
                <a:latin typeface="Montserrat" panose="00000500000000000000" pitchFamily="2" charset="-52"/>
              </a:rPr>
              <a:t>Шет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тілі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58" name="Выноска со стрелкой вправо 57"/>
          <p:cNvSpPr/>
          <p:nvPr/>
        </p:nvSpPr>
        <p:spPr>
          <a:xfrm>
            <a:off x="690409" y="3004545"/>
            <a:ext cx="2153399" cy="636532"/>
          </a:xfrm>
          <a:prstGeom prst="rightArrowCallout">
            <a:avLst>
              <a:gd name="adj1" fmla="val 16114"/>
              <a:gd name="adj2" fmla="val 27809"/>
              <a:gd name="adj3" fmla="val 64593"/>
              <a:gd name="adj4" fmla="val 7652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642911" y="2980445"/>
            <a:ext cx="1732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latin typeface="Montserrat" panose="00000500000000000000" pitchFamily="2" charset="-52"/>
              </a:rPr>
              <a:t>Мейрамхана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  <a:r>
              <a:rPr lang="ru-RU" sz="1200" b="1" dirty="0" err="1">
                <a:latin typeface="Montserrat" panose="00000500000000000000" pitchFamily="2" charset="-52"/>
              </a:rPr>
              <a:t>ісі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b="1" dirty="0" err="1">
                <a:latin typeface="Montserrat" panose="00000500000000000000" pitchFamily="2" charset="-52"/>
              </a:rPr>
              <a:t>және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  <a:r>
              <a:rPr lang="ru-RU" sz="1200" b="1" dirty="0" err="1">
                <a:latin typeface="Montserrat" panose="00000500000000000000" pitchFamily="2" charset="-52"/>
              </a:rPr>
              <a:t>мейманхана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b="1" dirty="0" err="1">
                <a:latin typeface="Montserrat" panose="00000500000000000000" pitchFamily="2" charset="-52"/>
              </a:rPr>
              <a:t>бизнесі</a:t>
            </a:r>
            <a:endParaRPr lang="ru-RU" sz="1200" b="1" dirty="0">
              <a:latin typeface="Montserrat" panose="00000500000000000000" pitchFamily="2" charset="-52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158664" y="3004545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86656" y="3075983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B093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62" name="Выноска со стрелкой влево 61"/>
          <p:cNvSpPr/>
          <p:nvPr/>
        </p:nvSpPr>
        <p:spPr>
          <a:xfrm>
            <a:off x="5076056" y="2996952"/>
            <a:ext cx="1882900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5290370" y="2996952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География </a:t>
            </a:r>
            <a:endParaRPr lang="en-US" sz="1200" dirty="0">
              <a:latin typeface="Montserrat" panose="00000500000000000000" pitchFamily="2" charset="-52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err="1">
                <a:latin typeface="Montserrat" panose="00000500000000000000" pitchFamily="2" charset="-52"/>
              </a:rPr>
              <a:t>Шет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тілі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64" name="Выноска со стрелкой вправо 63"/>
          <p:cNvSpPr/>
          <p:nvPr/>
        </p:nvSpPr>
        <p:spPr>
          <a:xfrm>
            <a:off x="690409" y="4120033"/>
            <a:ext cx="2153399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722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625726" y="4219277"/>
            <a:ext cx="2128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>
                <a:latin typeface="Montserrat" panose="00000500000000000000" pitchFamily="2" charset="-52"/>
              </a:rPr>
              <a:t> Көлік қызметтері</a:t>
            </a:r>
            <a:endParaRPr lang="ru-RU" sz="1200" b="1" dirty="0">
              <a:latin typeface="Montserrat" panose="00000500000000000000" pitchFamily="2" charset="-52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158664" y="4120033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86656" y="415649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B095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68" name="Выноска со стрелкой влево 67"/>
          <p:cNvSpPr/>
          <p:nvPr/>
        </p:nvSpPr>
        <p:spPr>
          <a:xfrm>
            <a:off x="5087057" y="5339609"/>
            <a:ext cx="1882900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5347402" y="5301208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kk-KZ" sz="1200">
                <a:latin typeface="Montserrat" panose="00000500000000000000" pitchFamily="2" charset="-52"/>
              </a:rPr>
              <a:t>Биология</a:t>
            </a:r>
            <a:endParaRPr lang="en-US" sz="1200" dirty="0">
              <a:latin typeface="Montserrat" panose="00000500000000000000" pitchFamily="2" charset="-52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>
                <a:latin typeface="Montserrat" panose="00000500000000000000" pitchFamily="2" charset="-52"/>
              </a:rPr>
              <a:t>География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913695" y="2980445"/>
            <a:ext cx="2125711" cy="4987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2852182" y="3017511"/>
            <a:ext cx="2386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6B11107</a:t>
            </a:r>
            <a:r>
              <a:rPr lang="kk-KZ" sz="1200" dirty="0">
                <a:latin typeface="Montserrat" panose="00000500000000000000" pitchFamily="2" charset="-52"/>
              </a:rPr>
              <a:t> Мейрамхана ісі  </a:t>
            </a:r>
          </a:p>
          <a:p>
            <a:r>
              <a:rPr lang="kk-KZ" sz="1200" dirty="0">
                <a:latin typeface="Montserrat" panose="00000500000000000000" pitchFamily="2" charset="-52"/>
              </a:rPr>
              <a:t>және қонақ үй бизнесі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913695" y="4797152"/>
            <a:ext cx="2125711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2860496" y="4767535"/>
            <a:ext cx="2287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6В11302 Логистика </a:t>
            </a:r>
          </a:p>
          <a:p>
            <a:r>
              <a:rPr lang="ru-RU" sz="1200" dirty="0"/>
              <a:t>(сала </a:t>
            </a:r>
            <a:r>
              <a:rPr lang="ru-RU" sz="1200" dirty="0" err="1"/>
              <a:t>бойынша</a:t>
            </a:r>
            <a:r>
              <a:rPr lang="ru-RU" sz="1200" dirty="0"/>
              <a:t>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56E88BB5-C1A1-4494-8FCC-3D8421C1CBA8}"/>
              </a:ext>
            </a:extLst>
          </p:cNvPr>
          <p:cNvSpPr/>
          <p:nvPr/>
        </p:nvSpPr>
        <p:spPr>
          <a:xfrm>
            <a:off x="7091434" y="2175248"/>
            <a:ext cx="716931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A92CF7-911C-43CF-A15E-679A0DBAE950}"/>
              </a:ext>
            </a:extLst>
          </p:cNvPr>
          <p:cNvSpPr txBox="1"/>
          <p:nvPr/>
        </p:nvSpPr>
        <p:spPr>
          <a:xfrm>
            <a:off x="7046917" y="2103240"/>
            <a:ext cx="825033" cy="73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139/99 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(72 кв)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endParaRPr lang="kk-KZ" sz="1200" b="1" dirty="0">
              <a:solidFill>
                <a:srgbClr val="000000"/>
              </a:solidFill>
              <a:effectLst/>
              <a:latin typeface="Montserrat" panose="00000500000000000000" pitchFamily="2" charset="-52"/>
              <a:ea typeface="Times New Roman" panose="02020603050405020304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03288051-BA1E-4066-B05B-ECD5682E5F81}"/>
              </a:ext>
            </a:extLst>
          </p:cNvPr>
          <p:cNvSpPr/>
          <p:nvPr/>
        </p:nvSpPr>
        <p:spPr>
          <a:xfrm>
            <a:off x="7947107" y="2175248"/>
            <a:ext cx="716931" cy="461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A1900A8-F46F-4DDC-AE55-CFB7E74E1694}"/>
              </a:ext>
            </a:extLst>
          </p:cNvPr>
          <p:cNvSpPr txBox="1"/>
          <p:nvPr/>
        </p:nvSpPr>
        <p:spPr>
          <a:xfrm>
            <a:off x="8094183" y="2258289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99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2B8C54EB-9A2E-4958-91AE-8E306F772E9B}"/>
              </a:ext>
            </a:extLst>
          </p:cNvPr>
          <p:cNvSpPr/>
          <p:nvPr/>
        </p:nvSpPr>
        <p:spPr>
          <a:xfrm>
            <a:off x="7091434" y="2996952"/>
            <a:ext cx="716931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4B23B75-75F8-4F9D-9993-34E53D39B002}"/>
              </a:ext>
            </a:extLst>
          </p:cNvPr>
          <p:cNvSpPr txBox="1"/>
          <p:nvPr/>
        </p:nvSpPr>
        <p:spPr>
          <a:xfrm>
            <a:off x="7046917" y="2924944"/>
            <a:ext cx="825033" cy="73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128/97 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(83 кв)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endParaRPr lang="kk-KZ" sz="1200" b="1" dirty="0">
              <a:solidFill>
                <a:srgbClr val="000000"/>
              </a:solidFill>
              <a:effectLst/>
              <a:latin typeface="Montserrat" panose="00000500000000000000" pitchFamily="2" charset="-52"/>
              <a:ea typeface="Times New Roman" panose="02020603050405020304" pitchFamily="18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BFCD31A5-D58A-4E21-A350-787F43A06DC3}"/>
              </a:ext>
            </a:extLst>
          </p:cNvPr>
          <p:cNvSpPr/>
          <p:nvPr/>
        </p:nvSpPr>
        <p:spPr>
          <a:xfrm>
            <a:off x="7947107" y="2996952"/>
            <a:ext cx="716931" cy="461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0FB24FA-9FD2-4959-A880-BEB41DAF36DA}"/>
              </a:ext>
            </a:extLst>
          </p:cNvPr>
          <p:cNvSpPr txBox="1"/>
          <p:nvPr/>
        </p:nvSpPr>
        <p:spPr>
          <a:xfrm>
            <a:off x="7956376" y="3079993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97/83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AD339000-242A-49FB-8BD7-BAF74148DFC8}"/>
              </a:ext>
            </a:extLst>
          </p:cNvPr>
          <p:cNvSpPr/>
          <p:nvPr/>
        </p:nvSpPr>
        <p:spPr>
          <a:xfrm>
            <a:off x="7085225" y="4419169"/>
            <a:ext cx="716931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F61C437-EACB-4E62-AEAB-0BAF36E4FB3A}"/>
              </a:ext>
            </a:extLst>
          </p:cNvPr>
          <p:cNvSpPr txBox="1"/>
          <p:nvPr/>
        </p:nvSpPr>
        <p:spPr>
          <a:xfrm>
            <a:off x="7040708" y="4365104"/>
            <a:ext cx="825033" cy="51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124/109 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(67 кв)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D8FE5A08-8F14-4039-B80C-527271CAB9B3}"/>
              </a:ext>
            </a:extLst>
          </p:cNvPr>
          <p:cNvSpPr/>
          <p:nvPr/>
        </p:nvSpPr>
        <p:spPr>
          <a:xfrm>
            <a:off x="7940898" y="4419169"/>
            <a:ext cx="716931" cy="461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CA7E048-E4A0-4D21-AC15-7D17A2980018}"/>
              </a:ext>
            </a:extLst>
          </p:cNvPr>
          <p:cNvSpPr txBox="1"/>
          <p:nvPr/>
        </p:nvSpPr>
        <p:spPr>
          <a:xfrm>
            <a:off x="7950167" y="4502210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109/</a:t>
            </a: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97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65C2737C-50F4-4182-BFAF-7D7657A0FCB8}"/>
              </a:ext>
            </a:extLst>
          </p:cNvPr>
          <p:cNvSpPr/>
          <p:nvPr/>
        </p:nvSpPr>
        <p:spPr>
          <a:xfrm>
            <a:off x="7085225" y="5355273"/>
            <a:ext cx="716931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6CC88D9-2BD6-4E69-83A4-6CC3B8C6E1E9}"/>
              </a:ext>
            </a:extLst>
          </p:cNvPr>
          <p:cNvSpPr txBox="1"/>
          <p:nvPr/>
        </p:nvSpPr>
        <p:spPr>
          <a:xfrm>
            <a:off x="7040708" y="5445613"/>
            <a:ext cx="825033" cy="287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107/80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FDDFAA87-1EC0-40E7-8577-25376DDA4B9B}"/>
              </a:ext>
            </a:extLst>
          </p:cNvPr>
          <p:cNvSpPr/>
          <p:nvPr/>
        </p:nvSpPr>
        <p:spPr>
          <a:xfrm>
            <a:off x="7940898" y="5355273"/>
            <a:ext cx="716931" cy="461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E39A446-305D-438E-8FF1-B51B414384B5}"/>
              </a:ext>
            </a:extLst>
          </p:cNvPr>
          <p:cNvSpPr txBox="1"/>
          <p:nvPr/>
        </p:nvSpPr>
        <p:spPr>
          <a:xfrm>
            <a:off x="7950167" y="5438314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7</a:t>
            </a: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2/69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836676A6-647C-43E8-B3CE-75C7BB8C50D6}"/>
              </a:ext>
            </a:extLst>
          </p:cNvPr>
          <p:cNvSpPr/>
          <p:nvPr/>
        </p:nvSpPr>
        <p:spPr>
          <a:xfrm>
            <a:off x="7935658" y="1794718"/>
            <a:ext cx="726997" cy="323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51E954E1-7EDB-4DA7-82E7-3FE28A464502}"/>
              </a:ext>
            </a:extLst>
          </p:cNvPr>
          <p:cNvSpPr/>
          <p:nvPr/>
        </p:nvSpPr>
        <p:spPr>
          <a:xfrm>
            <a:off x="7092280" y="1794718"/>
            <a:ext cx="706280" cy="3288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07AA642-EF3E-4D6B-AEA1-CDD66AE3638B}"/>
              </a:ext>
            </a:extLst>
          </p:cNvPr>
          <p:cNvSpPr txBox="1"/>
          <p:nvPr/>
        </p:nvSpPr>
        <p:spPr>
          <a:xfrm>
            <a:off x="7144278" y="1763524"/>
            <a:ext cx="654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ЕҰУ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0BF9556-9DC2-40BB-B650-1A2D59988DB6}"/>
              </a:ext>
            </a:extLst>
          </p:cNvPr>
          <p:cNvSpPr txBox="1"/>
          <p:nvPr/>
        </p:nvSpPr>
        <p:spPr>
          <a:xfrm>
            <a:off x="8014583" y="1763524"/>
            <a:ext cx="69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ҚР</a:t>
            </a:r>
          </a:p>
        </p:txBody>
      </p:sp>
    </p:spTree>
    <p:extLst>
      <p:ext uri="{BB962C8B-B14F-4D97-AF65-F5344CB8AC3E}">
        <p14:creationId xmlns:p14="http://schemas.microsoft.com/office/powerpoint/2010/main" val="649309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">
            <a:extLst>
              <a:ext uri="{FF2B5EF4-FFF2-40B4-BE49-F238E27FC236}">
                <a16:creationId xmlns:a16="http://schemas.microsoft.com/office/drawing/2014/main" id="{8C8E564D-C556-ED67-963D-345E651DF9F7}"/>
              </a:ext>
            </a:extLst>
          </p:cNvPr>
          <p:cNvSpPr/>
          <p:nvPr/>
        </p:nvSpPr>
        <p:spPr>
          <a:xfrm>
            <a:off x="-26844" y="-963488"/>
            <a:ext cx="9170844" cy="6877899"/>
          </a:xfrm>
          <a:prstGeom prst="rect">
            <a:avLst/>
          </a:prstGeom>
          <a:solidFill>
            <a:schemeClr val="accent1">
              <a:lumMod val="20000"/>
              <a:lumOff val="80000"/>
              <a:alpha val="6303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dirty="0"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5018" y="2185496"/>
            <a:ext cx="86417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</a:t>
            </a: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рахмет</a:t>
            </a: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" name="Прямоугольник">
            <a:extLst>
              <a:ext uri="{FF2B5EF4-FFF2-40B4-BE49-F238E27FC236}">
                <a16:creationId xmlns:a16="http://schemas.microsoft.com/office/drawing/2014/main" id="{3DC43471-AE0C-37D9-5AB8-4A394725D3DE}"/>
              </a:ext>
            </a:extLst>
          </p:cNvPr>
          <p:cNvSpPr/>
          <p:nvPr/>
        </p:nvSpPr>
        <p:spPr>
          <a:xfrm>
            <a:off x="-12240" y="-4532"/>
            <a:ext cx="9156240" cy="841244"/>
          </a:xfrm>
          <a:prstGeom prst="rect">
            <a:avLst/>
          </a:prstGeom>
          <a:solidFill>
            <a:schemeClr val="tx2">
              <a:alpha val="6303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ru-RU" sz="1200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">
            <a:extLst>
              <a:ext uri="{FF2B5EF4-FFF2-40B4-BE49-F238E27FC236}">
                <a16:creationId xmlns:a16="http://schemas.microsoft.com/office/drawing/2014/main" id="{A9519134-3004-F99D-4158-60FE55487143}"/>
              </a:ext>
            </a:extLst>
          </p:cNvPr>
          <p:cNvSpPr/>
          <p:nvPr/>
        </p:nvSpPr>
        <p:spPr>
          <a:xfrm>
            <a:off x="-12240" y="6028744"/>
            <a:ext cx="9156240" cy="841244"/>
          </a:xfrm>
          <a:prstGeom prst="rect">
            <a:avLst/>
          </a:prstGeom>
          <a:solidFill>
            <a:schemeClr val="tx2">
              <a:alpha val="6303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ru-RU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744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">
            <a:extLst>
              <a:ext uri="{FF2B5EF4-FFF2-40B4-BE49-F238E27FC236}">
                <a16:creationId xmlns:a16="http://schemas.microsoft.com/office/drawing/2014/main" id="{88E96DC9-4745-3F6E-0523-C98EDEE28A56}"/>
              </a:ext>
            </a:extLst>
          </p:cNvPr>
          <p:cNvSpPr/>
          <p:nvPr/>
        </p:nvSpPr>
        <p:spPr>
          <a:xfrm>
            <a:off x="0" y="0"/>
            <a:ext cx="9144000" cy="1085414"/>
          </a:xfrm>
          <a:prstGeom prst="rect">
            <a:avLst/>
          </a:prstGeom>
          <a:solidFill>
            <a:schemeClr val="tx2">
              <a:alpha val="6303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">
            <a:extLst>
              <a:ext uri="{FF2B5EF4-FFF2-40B4-BE49-F238E27FC236}">
                <a16:creationId xmlns:a16="http://schemas.microsoft.com/office/drawing/2014/main" id="{015A3D3D-6658-FDDE-D3AC-F51BA6FBB4AA}"/>
              </a:ext>
            </a:extLst>
          </p:cNvPr>
          <p:cNvSpPr/>
          <p:nvPr/>
        </p:nvSpPr>
        <p:spPr>
          <a:xfrm>
            <a:off x="-32565" y="1205442"/>
            <a:ext cx="9144000" cy="5772586"/>
          </a:xfrm>
          <a:prstGeom prst="rect">
            <a:avLst/>
          </a:prstGeom>
          <a:solidFill>
            <a:schemeClr val="accent1">
              <a:lumMod val="20000"/>
              <a:lumOff val="80000"/>
              <a:alpha val="6303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dirty="0">
              <a:solidFill>
                <a:srgbClr val="00B0F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250" y="269681"/>
            <a:ext cx="8546398" cy="688056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Bef>
                <a:spcPts val="562"/>
              </a:spcBef>
            </a:pPr>
            <a:r>
              <a:rPr lang="ru-RU" sz="2000" b="1" dirty="0">
                <a:solidFill>
                  <a:schemeClr val="bg1"/>
                </a:solidFill>
                <a:latin typeface="Montserrat ExtraBold" panose="00000900000000000000" pitchFamily="2" charset="-52"/>
                <a:cs typeface="Times New Roman" panose="02020603050405020304" pitchFamily="18" charset="0"/>
              </a:rPr>
              <a:t>2023 </a:t>
            </a:r>
            <a:r>
              <a:rPr lang="ru-RU" sz="2000" b="1" dirty="0" err="1">
                <a:solidFill>
                  <a:schemeClr val="bg1"/>
                </a:solidFill>
                <a:latin typeface="Montserrat ExtraBold" panose="00000900000000000000" pitchFamily="2" charset="-52"/>
                <a:cs typeface="Times New Roman" panose="02020603050405020304" pitchFamily="18" charset="0"/>
              </a:rPr>
              <a:t>жылы</a:t>
            </a:r>
            <a:r>
              <a:rPr lang="ru-RU" sz="2000" b="1" dirty="0">
                <a:solidFill>
                  <a:schemeClr val="bg1"/>
                </a:solidFill>
                <a:latin typeface="Montserrat ExtraBold" panose="00000900000000000000" pitchFamily="2" charset="-52"/>
                <a:cs typeface="Times New Roman" panose="02020603050405020304" pitchFamily="18" charset="0"/>
              </a:rPr>
              <a:t> ҰБТ </a:t>
            </a:r>
            <a:r>
              <a:rPr lang="ru-RU" sz="2000" b="1" dirty="0" err="1">
                <a:solidFill>
                  <a:schemeClr val="bg1"/>
                </a:solidFill>
                <a:latin typeface="Montserrat ExtraBold" panose="00000900000000000000" pitchFamily="2" charset="-52"/>
                <a:cs typeface="Times New Roman" panose="02020603050405020304" pitchFamily="18" charset="0"/>
              </a:rPr>
              <a:t>бойынша</a:t>
            </a:r>
            <a:r>
              <a:rPr lang="ru-RU" sz="2000" b="1" dirty="0">
                <a:solidFill>
                  <a:schemeClr val="bg1"/>
                </a:solidFill>
                <a:latin typeface="Montserrat ExtraBold" panose="000009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Montserrat ExtraBold" panose="00000900000000000000" pitchFamily="2" charset="-52"/>
                <a:cs typeface="Times New Roman" panose="02020603050405020304" pitchFamily="18" charset="0"/>
              </a:rPr>
              <a:t>болатын</a:t>
            </a:r>
            <a:r>
              <a:rPr lang="ru-RU" sz="2000" b="1" dirty="0">
                <a:solidFill>
                  <a:schemeClr val="bg1"/>
                </a:solidFill>
                <a:latin typeface="Montserrat ExtraBold" panose="000009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Montserrat ExtraBold" panose="00000900000000000000" pitchFamily="2" charset="-52"/>
                <a:cs typeface="Times New Roman" panose="02020603050405020304" pitchFamily="18" charset="0"/>
              </a:rPr>
              <a:t>өзгерістер</a:t>
            </a:r>
            <a:endParaRPr lang="ru-RU" sz="2000" b="1" dirty="0">
              <a:solidFill>
                <a:schemeClr val="bg1"/>
              </a:solidFill>
              <a:latin typeface="Montserrat ExtraBold" panose="000009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501" y="1188666"/>
            <a:ext cx="87398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06729" algn="just"/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4) </a:t>
            </a:r>
            <a:r>
              <a:rPr lang="ru-RU" sz="2000" b="1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«</a:t>
            </a:r>
            <a:r>
              <a:rPr lang="ru-RU" sz="2000" b="1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Қазақстан</a:t>
            </a:r>
            <a:r>
              <a:rPr lang="ru-RU" sz="2000" b="1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тарихы</a:t>
            </a:r>
            <a:r>
              <a:rPr lang="ru-RU" sz="2000" b="1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»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және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1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«</a:t>
            </a:r>
            <a:r>
              <a:rPr lang="ru-RU" sz="2000" b="1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Оқу</a:t>
            </a:r>
            <a:r>
              <a:rPr lang="ru-RU" sz="2000" b="1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сауаттылығы</a:t>
            </a:r>
            <a:r>
              <a:rPr lang="ru-RU" sz="2000" b="1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»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пәндері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               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бойынша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тест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тапсырмаларының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санына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өзгерістер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енгізілді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.  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Енді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1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«</a:t>
            </a:r>
            <a:r>
              <a:rPr lang="ru-RU" sz="2000" b="1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Қазақстан</a:t>
            </a:r>
            <a:r>
              <a:rPr lang="ru-RU" sz="2000" b="1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тарихының</a:t>
            </a:r>
            <a:r>
              <a:rPr lang="ru-RU" sz="2000" b="1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»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бір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нұсқасында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жалпы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1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20 тест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                  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тапсырмасы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болады</a:t>
            </a:r>
            <a:r>
              <a:rPr lang="ru-RU" sz="2000" dirty="0">
                <a:solidFill>
                  <a:srgbClr val="151515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151515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Оның</a:t>
            </a:r>
            <a:r>
              <a:rPr lang="ru-RU" sz="2000" dirty="0">
                <a:solidFill>
                  <a:srgbClr val="151515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51515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ішінде</a:t>
            </a:r>
            <a:r>
              <a:rPr lang="ru-RU" sz="2000" dirty="0">
                <a:solidFill>
                  <a:srgbClr val="151515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,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бір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дұрыс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жауапты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                  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таңдаумен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10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тапсырма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, контекст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негізінде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10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тапсырма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.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Сондай-ақ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егер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бұрын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талапкерлер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1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«</a:t>
            </a:r>
            <a:r>
              <a:rPr lang="ru-RU" sz="2000" b="1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Оқу</a:t>
            </a:r>
            <a:r>
              <a:rPr lang="ru-RU" sz="2000" b="1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сауаттылығы</a:t>
            </a:r>
            <a:r>
              <a:rPr lang="ru-RU" sz="2000" b="1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»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бойынша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20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сұраққа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жауап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берсе,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енді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3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мәтін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бойынша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15 тест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тапсырмасы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болады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.</a:t>
            </a:r>
          </a:p>
          <a:p>
            <a:pPr indent="406729" algn="just"/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«</a:t>
            </a:r>
            <a:r>
              <a:rPr lang="ru-RU" sz="2000" b="1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Қазақстан</a:t>
            </a:r>
            <a:r>
              <a:rPr lang="ru-RU" sz="2000" b="1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тарихы</a:t>
            </a:r>
            <a:r>
              <a:rPr lang="ru-RU" sz="2000" b="1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»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бойынша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– </a:t>
            </a:r>
            <a:r>
              <a:rPr lang="ru-RU" sz="2000" b="1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20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, </a:t>
            </a:r>
            <a:r>
              <a:rPr lang="ru-RU" sz="2000" b="1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«</a:t>
            </a:r>
            <a:r>
              <a:rPr lang="ru-RU" sz="2000" b="1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Оқу</a:t>
            </a:r>
            <a:r>
              <a:rPr lang="ru-RU" sz="2000" b="1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сауаттылығы</a:t>
            </a:r>
            <a:r>
              <a:rPr lang="ru-RU" sz="2000" b="1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»     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бойынша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– </a:t>
            </a:r>
            <a:r>
              <a:rPr lang="ru-RU" sz="2000" b="1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15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, </a:t>
            </a:r>
            <a:r>
              <a:rPr lang="ru-RU" sz="2000" b="1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«</a:t>
            </a:r>
            <a:r>
              <a:rPr lang="ru-RU" sz="2000" b="1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Математикалық</a:t>
            </a:r>
            <a:r>
              <a:rPr lang="ru-RU" sz="2000" b="1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сауаттылық</a:t>
            </a:r>
            <a:r>
              <a:rPr lang="ru-RU" sz="2000" b="1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» 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бойынша-</a:t>
            </a:r>
            <a:r>
              <a:rPr lang="ru-RU" sz="2000" b="1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15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      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және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екі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бейіндік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пән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бойынша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1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35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тапсырма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бойынша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.</a:t>
            </a:r>
          </a:p>
          <a:p>
            <a:pPr indent="406729" algn="just"/>
            <a:r>
              <a:rPr lang="ru-RU" sz="2000" dirty="0">
                <a:solidFill>
                  <a:srgbClr val="151515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5) 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Е</a:t>
            </a:r>
            <a:r>
              <a:rPr lang="kk-KZ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ң </a:t>
            </a:r>
            <a:r>
              <a:rPr lang="kk-KZ" sz="2000" b="1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жоғарғы </a:t>
            </a:r>
            <a:r>
              <a:rPr lang="ru-RU" sz="2000" b="1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балл – 140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dirty="0">
                <a:solidFill>
                  <a:srgbClr val="151515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     6)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Тестілеудің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жалпы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уақыты-</a:t>
            </a:r>
            <a:r>
              <a:rPr lang="ru-RU" sz="2000" b="1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4 </a:t>
            </a:r>
            <a:r>
              <a:rPr lang="ru-RU" sz="2000" b="1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сағат</a:t>
            </a:r>
            <a:r>
              <a:rPr lang="ru-RU" sz="2000" b="1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(240 минут).</a:t>
            </a:r>
          </a:p>
          <a:p>
            <a:pPr algn="just"/>
            <a:r>
              <a:rPr lang="ru-RU" sz="2000" dirty="0">
                <a:solidFill>
                  <a:srgbClr val="151515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      7) </a:t>
            </a:r>
            <a:r>
              <a:rPr lang="ru-RU" sz="2000" dirty="0" err="1">
                <a:solidFill>
                  <a:srgbClr val="151515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Е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рекше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білім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беру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қажеттіліктері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бар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балалар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үшін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           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қосымша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1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40 </a:t>
            </a:r>
            <a:r>
              <a:rPr lang="ru-RU" sz="2000" b="1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минуттық</a:t>
            </a:r>
            <a:r>
              <a:rPr lang="ru-RU" sz="2000" b="1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уақыт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сақталады</a:t>
            </a:r>
            <a:r>
              <a:rPr lang="ru-RU" sz="2000" b="0" i="0" dirty="0">
                <a:solidFill>
                  <a:srgbClr val="151515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.</a:t>
            </a:r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">
            <a:extLst>
              <a:ext uri="{FF2B5EF4-FFF2-40B4-BE49-F238E27FC236}">
                <a16:creationId xmlns:a16="http://schemas.microsoft.com/office/drawing/2014/main" id="{E0115F0D-057F-F0F7-7326-DC3B98ECDCE9}"/>
              </a:ext>
            </a:extLst>
          </p:cNvPr>
          <p:cNvSpPr/>
          <p:nvPr/>
        </p:nvSpPr>
        <p:spPr>
          <a:xfrm>
            <a:off x="0" y="5966548"/>
            <a:ext cx="9144000" cy="891451"/>
          </a:xfrm>
          <a:prstGeom prst="rect">
            <a:avLst/>
          </a:prstGeom>
          <a:solidFill>
            <a:schemeClr val="tx2">
              <a:alpha val="6303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59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">
            <a:extLst>
              <a:ext uri="{FF2B5EF4-FFF2-40B4-BE49-F238E27FC236}">
                <a16:creationId xmlns:a16="http://schemas.microsoft.com/office/drawing/2014/main" id="{CCE2E4DE-4322-3A11-6555-8F32B8A5C7D3}"/>
              </a:ext>
            </a:extLst>
          </p:cNvPr>
          <p:cNvSpPr/>
          <p:nvPr/>
        </p:nvSpPr>
        <p:spPr>
          <a:xfrm>
            <a:off x="0" y="1001717"/>
            <a:ext cx="9144000" cy="4854566"/>
          </a:xfrm>
          <a:prstGeom prst="rect">
            <a:avLst/>
          </a:prstGeom>
          <a:solidFill>
            <a:schemeClr val="accent1">
              <a:lumMod val="20000"/>
              <a:lumOff val="80000"/>
              <a:alpha val="6303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dirty="0">
              <a:solidFill>
                <a:srgbClr val="00B0F0"/>
              </a:solidFill>
            </a:endParaRPr>
          </a:p>
        </p:txBody>
      </p:sp>
      <p:sp>
        <p:nvSpPr>
          <p:cNvPr id="2" name="Прямоугольник">
            <a:extLst>
              <a:ext uri="{FF2B5EF4-FFF2-40B4-BE49-F238E27FC236}">
                <a16:creationId xmlns:a16="http://schemas.microsoft.com/office/drawing/2014/main" id="{0D17679F-9A69-0467-7A54-B8FEB839AA9A}"/>
              </a:ext>
            </a:extLst>
          </p:cNvPr>
          <p:cNvSpPr/>
          <p:nvPr/>
        </p:nvSpPr>
        <p:spPr>
          <a:xfrm>
            <a:off x="0" y="0"/>
            <a:ext cx="9144000" cy="1001717"/>
          </a:xfrm>
          <a:prstGeom prst="rect">
            <a:avLst/>
          </a:prstGeom>
          <a:solidFill>
            <a:schemeClr val="tx2">
              <a:alpha val="6303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dirty="0">
              <a:solidFill>
                <a:srgbClr val="00B0F0"/>
              </a:solidFill>
            </a:endParaRPr>
          </a:p>
        </p:txBody>
      </p:sp>
      <p:sp>
        <p:nvSpPr>
          <p:cNvPr id="18452" name="Заголовок 1"/>
          <p:cNvSpPr txBox="1">
            <a:spLocks/>
          </p:cNvSpPr>
          <p:nvPr/>
        </p:nvSpPr>
        <p:spPr bwMode="auto">
          <a:xfrm>
            <a:off x="467544" y="363407"/>
            <a:ext cx="7920880" cy="47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  <a:latin typeface="Montserrat ExtraBold" panose="00000900000000000000" pitchFamily="2" charset="-52"/>
                <a:cs typeface="Times New Roman" pitchFamily="18" charset="0"/>
              </a:rPr>
              <a:t>ҰБТ БЕЙІНДІК ПӘНДЕР КОМБИНАЦИЯСЫ</a:t>
            </a:r>
            <a:endParaRPr lang="ru-RU" altLang="ru-RU" sz="1600" b="1" dirty="0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8E888A-F8D3-47E4-9336-036AFF904C5E}"/>
              </a:ext>
            </a:extLst>
          </p:cNvPr>
          <p:cNvSpPr txBox="1"/>
          <p:nvPr/>
        </p:nvSpPr>
        <p:spPr>
          <a:xfrm>
            <a:off x="179512" y="1644649"/>
            <a:ext cx="8784976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21212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      </a:t>
            </a:r>
            <a:r>
              <a:rPr lang="ru-RU" sz="2000" b="0" i="0" dirty="0" err="1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Дайындықтың</a:t>
            </a:r>
            <a:r>
              <a:rPr lang="ru-RU" sz="2000" b="0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en-US" sz="2000" b="1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IT-</a:t>
            </a:r>
            <a:r>
              <a:rPr lang="ru-RU" sz="2000" b="1" i="0" dirty="0" err="1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бағыттарына</a:t>
            </a:r>
            <a:r>
              <a:rPr lang="ru-RU" sz="2000" b="1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түсу</a:t>
            </a:r>
            <a:r>
              <a:rPr lang="ru-RU" sz="2000" b="0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кезінде</a:t>
            </a:r>
            <a:r>
              <a:rPr lang="ru-RU" sz="2000" b="0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талапкерлер</a:t>
            </a:r>
            <a:r>
              <a:rPr lang="ru-RU" sz="2000" b="0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      </a:t>
            </a:r>
            <a:r>
              <a:rPr lang="ru-RU" sz="2000" b="0" i="0" dirty="0" err="1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келесі</a:t>
            </a:r>
            <a:r>
              <a:rPr lang="ru-RU" sz="2000" b="0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оқу</a:t>
            </a:r>
            <a:r>
              <a:rPr lang="ru-RU" sz="2000" b="0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жылынан</a:t>
            </a:r>
            <a:r>
              <a:rPr lang="ru-RU" sz="2000" b="0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бастап</a:t>
            </a:r>
            <a:r>
              <a:rPr lang="ru-RU" sz="2000" b="0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1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физика </a:t>
            </a:r>
            <a:r>
              <a:rPr lang="ru-RU" sz="2000" b="1" i="0" dirty="0" err="1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емес</a:t>
            </a:r>
            <a:r>
              <a:rPr lang="ru-RU" sz="2000" b="0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, </a:t>
            </a:r>
            <a:r>
              <a:rPr lang="ru-RU" sz="2000" b="1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информатика</a:t>
            </a:r>
            <a:r>
              <a:rPr lang="ru-RU" sz="2000" b="0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                </a:t>
            </a:r>
            <a:r>
              <a:rPr lang="ru-RU" sz="2000" b="0" i="0" dirty="0" err="1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пәндерін</a:t>
            </a:r>
            <a:r>
              <a:rPr lang="ru-RU" sz="2000" b="0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тапсырады</a:t>
            </a:r>
            <a:r>
              <a:rPr lang="ru-RU" sz="2000" b="0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solidFill>
                <a:srgbClr val="212121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21212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     </a:t>
            </a:r>
            <a:r>
              <a:rPr lang="ru-RU" sz="2000" b="0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2022-2023 </a:t>
            </a:r>
            <a:r>
              <a:rPr lang="ru-RU" sz="2000" b="0" i="0" dirty="0" err="1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оқу</a:t>
            </a:r>
            <a:r>
              <a:rPr lang="ru-RU" sz="2000" b="0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жылынан</a:t>
            </a:r>
            <a:r>
              <a:rPr lang="ru-RU" sz="2000" b="0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бастап</a:t>
            </a:r>
            <a:r>
              <a:rPr lang="ru-RU" sz="2000" b="0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1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«Информатика» </a:t>
            </a:r>
            <a:r>
              <a:rPr lang="ru-RU" sz="2000" b="0" i="0" dirty="0" err="1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пәні</a:t>
            </a:r>
            <a:r>
              <a:rPr lang="ru-RU" sz="2000" b="0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ҰБТ        </a:t>
            </a:r>
            <a:r>
              <a:rPr lang="ru-RU" sz="2000" b="0" i="0" dirty="0" err="1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бейіндік</a:t>
            </a:r>
            <a:r>
              <a:rPr lang="ru-RU" sz="2000" b="0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пәндер</a:t>
            </a:r>
            <a:r>
              <a:rPr lang="ru-RU" sz="2000" b="0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комбинациясының</a:t>
            </a:r>
            <a:r>
              <a:rPr lang="ru-RU" sz="2000" b="0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тізіміне</a:t>
            </a:r>
            <a:r>
              <a:rPr lang="ru-RU" sz="2000" b="0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енгізілді</a:t>
            </a:r>
            <a:r>
              <a:rPr lang="ru-RU" sz="2000" b="0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. </a:t>
            </a:r>
            <a:r>
              <a:rPr lang="ru-RU" sz="2000" b="0" i="0" dirty="0" err="1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Осыған</a:t>
            </a:r>
            <a:r>
              <a:rPr lang="ru-RU" sz="2000" b="0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   </a:t>
            </a:r>
            <a:r>
              <a:rPr lang="ru-RU" sz="2000" b="0" i="0" dirty="0" err="1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байланысты</a:t>
            </a:r>
            <a:r>
              <a:rPr lang="ru-RU" sz="2000" b="0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1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«Информатика </a:t>
            </a:r>
            <a:r>
              <a:rPr lang="ru-RU" sz="2000" b="1" i="0" dirty="0" err="1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мұғалімдерін</a:t>
            </a:r>
            <a:r>
              <a:rPr lang="ru-RU" sz="2000" b="1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даярлау</a:t>
            </a:r>
            <a:r>
              <a:rPr lang="ru-RU" sz="2000" b="1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»</a:t>
            </a:r>
            <a:r>
              <a:rPr lang="ru-RU" sz="2000" b="0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,                    </a:t>
            </a:r>
            <a:r>
              <a:rPr lang="ru-RU" sz="2000" b="1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«</a:t>
            </a:r>
            <a:r>
              <a:rPr lang="ru-RU" sz="2000" b="1" i="0" dirty="0" err="1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Ақпараттық</a:t>
            </a:r>
            <a:r>
              <a:rPr lang="ru-RU" sz="2000" b="1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технологиялар</a:t>
            </a:r>
            <a:r>
              <a:rPr lang="ru-RU" sz="2000" b="1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»</a:t>
            </a:r>
            <a:r>
              <a:rPr lang="ru-RU" sz="2000" b="0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, </a:t>
            </a:r>
            <a:r>
              <a:rPr lang="ru-RU" sz="2000" b="1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«</a:t>
            </a:r>
            <a:r>
              <a:rPr lang="ru-RU" sz="2000" b="1" i="0" dirty="0" err="1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Ақпараттық</a:t>
            </a:r>
            <a:r>
              <a:rPr lang="ru-RU" sz="2000" b="1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қауіпсіздік</a:t>
            </a:r>
            <a:r>
              <a:rPr lang="ru-RU" sz="2000" b="1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» </a:t>
            </a:r>
            <a:r>
              <a:rPr lang="ru-RU" sz="2000" b="0" i="0" dirty="0" err="1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білім</a:t>
            </a:r>
            <a:r>
              <a:rPr lang="ru-RU" sz="2000" b="0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беру </a:t>
            </a:r>
            <a:r>
              <a:rPr lang="ru-RU" sz="2000" b="0" i="0" dirty="0" err="1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бағдарламаларының</a:t>
            </a:r>
            <a:r>
              <a:rPr lang="ru-RU" sz="2000" b="0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топтарына</a:t>
            </a:r>
            <a:r>
              <a:rPr lang="ru-RU" sz="2000" b="0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түсушілер</a:t>
            </a:r>
            <a:r>
              <a:rPr lang="ru-RU" sz="2000" b="0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ҰБТ-</a:t>
            </a:r>
            <a:r>
              <a:rPr lang="ru-RU" sz="2000" b="0" i="0" dirty="0" err="1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ны</a:t>
            </a:r>
            <a:r>
              <a:rPr lang="ru-RU" sz="2000" b="0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               </a:t>
            </a:r>
            <a:r>
              <a:rPr lang="ru-RU" sz="2000" b="1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«Математика-Информатика» </a:t>
            </a:r>
            <a:r>
              <a:rPr lang="ru-RU" sz="2000" b="0" i="0" dirty="0" err="1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комбинациясы</a:t>
            </a:r>
            <a:r>
              <a:rPr lang="ru-RU" sz="2000" b="0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бойынша</a:t>
            </a:r>
            <a:r>
              <a:rPr lang="ru-RU" sz="2000" b="0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                </a:t>
            </a:r>
            <a:r>
              <a:rPr lang="ru-RU" sz="2000" b="0" i="0" dirty="0" err="1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тапсырады</a:t>
            </a:r>
            <a:r>
              <a:rPr lang="ru-RU" sz="2000" b="0" i="0" dirty="0">
                <a:solidFill>
                  <a:srgbClr val="212121"/>
                </a:solidFill>
                <a:effectLst/>
                <a:latin typeface="Montserrat" panose="00000500000000000000" pitchFamily="2" charset="-52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">
            <a:extLst>
              <a:ext uri="{FF2B5EF4-FFF2-40B4-BE49-F238E27FC236}">
                <a16:creationId xmlns:a16="http://schemas.microsoft.com/office/drawing/2014/main" id="{AED6DD35-9E65-47CC-D3EF-DA5805C705F6}"/>
              </a:ext>
            </a:extLst>
          </p:cNvPr>
          <p:cNvSpPr/>
          <p:nvPr/>
        </p:nvSpPr>
        <p:spPr>
          <a:xfrm>
            <a:off x="0" y="5856283"/>
            <a:ext cx="9144000" cy="1001717"/>
          </a:xfrm>
          <a:prstGeom prst="rect">
            <a:avLst/>
          </a:prstGeom>
          <a:solidFill>
            <a:schemeClr val="tx2">
              <a:alpha val="6303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268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">
            <a:extLst>
              <a:ext uri="{FF2B5EF4-FFF2-40B4-BE49-F238E27FC236}">
                <a16:creationId xmlns:a16="http://schemas.microsoft.com/office/drawing/2014/main" id="{F6391B7F-AEE4-7DF9-3268-247FD13495DD}"/>
              </a:ext>
            </a:extLst>
          </p:cNvPr>
          <p:cNvSpPr/>
          <p:nvPr/>
        </p:nvSpPr>
        <p:spPr>
          <a:xfrm>
            <a:off x="0" y="981099"/>
            <a:ext cx="9144000" cy="5513494"/>
          </a:xfrm>
          <a:prstGeom prst="rect">
            <a:avLst/>
          </a:prstGeom>
          <a:solidFill>
            <a:schemeClr val="accent1">
              <a:lumMod val="20000"/>
              <a:lumOff val="80000"/>
              <a:alpha val="6303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">
            <a:extLst>
              <a:ext uri="{FF2B5EF4-FFF2-40B4-BE49-F238E27FC236}">
                <a16:creationId xmlns:a16="http://schemas.microsoft.com/office/drawing/2014/main" id="{D2FA68CE-F962-7BE7-B9A4-85DB41D36B7D}"/>
              </a:ext>
            </a:extLst>
          </p:cNvPr>
          <p:cNvSpPr/>
          <p:nvPr/>
        </p:nvSpPr>
        <p:spPr>
          <a:xfrm>
            <a:off x="0" y="0"/>
            <a:ext cx="9144000" cy="1001717"/>
          </a:xfrm>
          <a:prstGeom prst="rect">
            <a:avLst/>
          </a:prstGeom>
          <a:solidFill>
            <a:schemeClr val="tx2">
              <a:alpha val="6303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dirty="0">
              <a:solidFill>
                <a:srgbClr val="00B0F0"/>
              </a:solidFill>
            </a:endParaRPr>
          </a:p>
        </p:txBody>
      </p:sp>
      <p:sp>
        <p:nvSpPr>
          <p:cNvPr id="18452" name="Заголовок 1"/>
          <p:cNvSpPr txBox="1">
            <a:spLocks/>
          </p:cNvSpPr>
          <p:nvPr/>
        </p:nvSpPr>
        <p:spPr bwMode="auto">
          <a:xfrm>
            <a:off x="611560" y="300430"/>
            <a:ext cx="8308177" cy="47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latin typeface="Montserrat ExtraBold" panose="00000900000000000000" pitchFamily="2" charset="-52"/>
                <a:cs typeface="Times New Roman" pitchFamily="18" charset="0"/>
              </a:rPr>
              <a:t>ҰБТ БЕЙІНДІК ПӘНДЕР КОМБИНАЦИЯСЫ</a:t>
            </a:r>
            <a:endParaRPr lang="ru-RU" altLang="ru-RU" sz="1400" b="1" dirty="0">
              <a:solidFill>
                <a:prstClr val="white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prstClr val="white"/>
              </a:solidFill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091567"/>
              </p:ext>
            </p:extLst>
          </p:nvPr>
        </p:nvGraphicFramePr>
        <p:xfrm>
          <a:off x="252688" y="1052736"/>
          <a:ext cx="8567784" cy="5023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5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9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0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ExtraBold" panose="00000900000000000000" pitchFamily="2" charset="-52"/>
                          <a:cs typeface="Times New Roman" pitchFamily="18" charset="0"/>
                        </a:rPr>
                        <a:t>№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ExtraBold" panose="000009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err="1">
                          <a:solidFill>
                            <a:srgbClr val="002060"/>
                          </a:solidFill>
                          <a:effectLst/>
                          <a:latin typeface="Montserrat ExtraBold" panose="00000900000000000000" pitchFamily="2" charset="-52"/>
                          <a:cs typeface="Times New Roman" pitchFamily="18" charset="0"/>
                        </a:rPr>
                        <a:t>Бейіндік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ExtraBold" panose="00000900000000000000" pitchFamily="2" charset="-52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u="none" strike="noStrike" dirty="0" err="1">
                          <a:solidFill>
                            <a:srgbClr val="002060"/>
                          </a:solidFill>
                          <a:effectLst/>
                          <a:latin typeface="Montserrat ExtraBold" panose="00000900000000000000" pitchFamily="2" charset="-52"/>
                          <a:cs typeface="Times New Roman" pitchFamily="18" charset="0"/>
                        </a:rPr>
                        <a:t>пән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ExtraBold" panose="000009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err="1">
                          <a:solidFill>
                            <a:srgbClr val="002060"/>
                          </a:solidFill>
                          <a:effectLst/>
                          <a:latin typeface="Montserrat ExtraBold" panose="00000900000000000000" pitchFamily="2" charset="-52"/>
                          <a:cs typeface="Times New Roman" pitchFamily="18" charset="0"/>
                        </a:rPr>
                        <a:t>Бейіндік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ExtraBold" panose="00000900000000000000" pitchFamily="2" charset="-52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u="none" strike="noStrike" dirty="0" err="1">
                          <a:solidFill>
                            <a:srgbClr val="002060"/>
                          </a:solidFill>
                          <a:effectLst/>
                          <a:latin typeface="Montserrat ExtraBold" panose="00000900000000000000" pitchFamily="2" charset="-52"/>
                          <a:cs typeface="Times New Roman" pitchFamily="18" charset="0"/>
                        </a:rPr>
                        <a:t>пән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ExtraBold" panose="000009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Montserrat ExtraBold" panose="00000900000000000000" pitchFamily="2" charset="-52"/>
                          <a:ea typeface="+mn-ea"/>
                          <a:cs typeface="Times New Roman" pitchFamily="18" charset="0"/>
                        </a:rPr>
                        <a:t>БББТ </a:t>
                      </a:r>
                    </a:p>
                    <a:p>
                      <a:pPr algn="ctr" fontAlgn="b"/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Montserrat ExtraBold" panose="00000900000000000000" pitchFamily="2" charset="-52"/>
                          <a:ea typeface="+mn-ea"/>
                          <a:cs typeface="Times New Roman" pitchFamily="18" charset="0"/>
                        </a:rPr>
                        <a:t>саны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ExtraBold" panose="00000900000000000000" pitchFamily="2" charset="-52"/>
                          <a:cs typeface="Times New Roman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ExtraBold" panose="000009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Математика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Физика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22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err="1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Шығармашылық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 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err="1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Шығармашылық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 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19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3</a:t>
                      </a:r>
                      <a:endParaRPr lang="ru-RU" sz="1800" b="1" i="0" u="none" strike="noStrike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Биология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Химия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16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4</a:t>
                      </a:r>
                      <a:endParaRPr lang="ru-RU" sz="1800" b="1" i="0" u="none" strike="noStrike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Биология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География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9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5</a:t>
                      </a:r>
                      <a:endParaRPr lang="ru-RU" sz="1800" b="1" i="0" u="none" strike="noStrike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Математика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География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9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6</a:t>
                      </a:r>
                      <a:endParaRPr lang="ru-RU" sz="1800" b="1" i="0" u="none" strike="noStrike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err="1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Дүние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u="none" strike="noStrike" dirty="0" err="1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жүзі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u="none" strike="noStrike" dirty="0" err="1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тарихы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География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7</a:t>
                      </a:r>
                      <a:endParaRPr lang="ru-RU" sz="1800" b="1" i="0" u="none" strike="noStrike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err="1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Шет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u="none" strike="noStrike" dirty="0" err="1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тілі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err="1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Дүние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u="none" strike="noStrike" dirty="0" err="1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жүзі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u="none" strike="noStrike" dirty="0" err="1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тарихы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8</a:t>
                      </a:r>
                      <a:endParaRPr lang="ru-RU" sz="1800" b="1" i="0" u="none" strike="noStrike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err="1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Қазақ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u="none" strike="noStrike" dirty="0" err="1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тілі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/ </a:t>
                      </a:r>
                    </a:p>
                    <a:p>
                      <a:pPr algn="ctr" fontAlgn="ctr"/>
                      <a:r>
                        <a:rPr lang="ru-RU" sz="1800" b="1" u="none" strike="noStrike" dirty="0" err="1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Орыс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u="none" strike="noStrike" dirty="0" err="1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тілі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err="1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Қазақ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u="none" strike="noStrike" dirty="0" err="1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әдебиеті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/ </a:t>
                      </a:r>
                    </a:p>
                    <a:p>
                      <a:pPr algn="ctr" fontAlgn="ctr"/>
                      <a:r>
                        <a:rPr lang="ru-RU" sz="1800" b="1" u="none" strike="noStrike" dirty="0" err="1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Орыс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u="none" strike="noStrike" dirty="0" err="1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әдебиеті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1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9</a:t>
                      </a:r>
                      <a:endParaRPr lang="ru-RU" sz="1800" b="1" i="0" u="none" strike="noStrike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География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err="1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Шет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u="none" strike="noStrike" dirty="0" err="1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тілі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10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err="1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Дүние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u="none" strike="noStrike" dirty="0" err="1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жүзі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u="none" strike="noStrike" dirty="0" err="1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тарихы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Құқық</a:t>
                      </a:r>
                      <a:r>
                        <a:rPr lang="ru-RU" sz="1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негіздері</a:t>
                      </a:r>
                      <a:endParaRPr lang="ru-RU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11</a:t>
                      </a:r>
                      <a:endParaRPr lang="ru-RU" sz="1800" b="1" i="0" u="none" strike="noStrike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Химия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Физика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891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12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Математика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Информатика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533191"/>
                  </a:ext>
                </a:extLst>
              </a:tr>
              <a:tr h="30089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err="1">
                          <a:solidFill>
                            <a:srgbClr val="002060"/>
                          </a:solidFill>
                          <a:effectLst/>
                          <a:latin typeface="Montserrat ExtraBold" panose="00000900000000000000" pitchFamily="2" charset="-52"/>
                          <a:cs typeface="Times New Roman" pitchFamily="18" charset="0"/>
                        </a:rPr>
                        <a:t>Барлығы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ExtraBold" panose="00000900000000000000" pitchFamily="2" charset="-52"/>
                          <a:cs typeface="Times New Roman" pitchFamily="18" charset="0"/>
                        </a:rPr>
                        <a:t> 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ExtraBold" panose="000009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ExtraBold" panose="00000900000000000000" pitchFamily="2" charset="-52"/>
                          <a:cs typeface="Times New Roman" pitchFamily="18" charset="0"/>
                        </a:rPr>
                        <a:t>98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ExtraBold" panose="000009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950542"/>
                  </a:ext>
                </a:extLst>
              </a:tr>
            </a:tbl>
          </a:graphicData>
        </a:graphic>
      </p:graphicFrame>
      <p:sp>
        <p:nvSpPr>
          <p:cNvPr id="4" name="Прямоугольник">
            <a:extLst>
              <a:ext uri="{FF2B5EF4-FFF2-40B4-BE49-F238E27FC236}">
                <a16:creationId xmlns:a16="http://schemas.microsoft.com/office/drawing/2014/main" id="{54D59B42-EF7D-BC5C-20AE-A517334C9CD8}"/>
              </a:ext>
            </a:extLst>
          </p:cNvPr>
          <p:cNvSpPr/>
          <p:nvPr/>
        </p:nvSpPr>
        <p:spPr>
          <a:xfrm>
            <a:off x="0" y="6494593"/>
            <a:ext cx="9144000" cy="363407"/>
          </a:xfrm>
          <a:prstGeom prst="rect">
            <a:avLst/>
          </a:prstGeom>
          <a:solidFill>
            <a:schemeClr val="tx2">
              <a:alpha val="6303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20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">
            <a:extLst>
              <a:ext uri="{FF2B5EF4-FFF2-40B4-BE49-F238E27FC236}">
                <a16:creationId xmlns:a16="http://schemas.microsoft.com/office/drawing/2014/main" id="{41471F07-D186-60E6-8B14-EEB284BA4E19}"/>
              </a:ext>
            </a:extLst>
          </p:cNvPr>
          <p:cNvSpPr/>
          <p:nvPr/>
        </p:nvSpPr>
        <p:spPr>
          <a:xfrm>
            <a:off x="0" y="974333"/>
            <a:ext cx="9142498" cy="5051430"/>
          </a:xfrm>
          <a:prstGeom prst="rect">
            <a:avLst/>
          </a:prstGeom>
          <a:solidFill>
            <a:schemeClr val="accent1">
              <a:lumMod val="20000"/>
              <a:lumOff val="80000"/>
              <a:alpha val="6303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">
            <a:extLst>
              <a:ext uri="{FF2B5EF4-FFF2-40B4-BE49-F238E27FC236}">
                <a16:creationId xmlns:a16="http://schemas.microsoft.com/office/drawing/2014/main" id="{C7ADFE0F-4B5F-CFB9-DC8C-ABAECD592487}"/>
              </a:ext>
            </a:extLst>
          </p:cNvPr>
          <p:cNvSpPr/>
          <p:nvPr/>
        </p:nvSpPr>
        <p:spPr>
          <a:xfrm>
            <a:off x="0" y="0"/>
            <a:ext cx="9144000" cy="974333"/>
          </a:xfrm>
          <a:prstGeom prst="rect">
            <a:avLst/>
          </a:prstGeom>
          <a:solidFill>
            <a:schemeClr val="tx2">
              <a:alpha val="6303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dirty="0">
              <a:solidFill>
                <a:srgbClr val="00B0F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95922" y="2148513"/>
            <a:ext cx="8928264" cy="3257082"/>
            <a:chOff x="90255" y="1683737"/>
            <a:chExt cx="11916752" cy="4347299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91677C4D-31CB-46E4-840F-FFB1E9F94DF3}"/>
                </a:ext>
              </a:extLst>
            </p:cNvPr>
            <p:cNvSpPr/>
            <p:nvPr/>
          </p:nvSpPr>
          <p:spPr>
            <a:xfrm>
              <a:off x="2327774" y="2695646"/>
              <a:ext cx="2257097" cy="3276847"/>
            </a:xfrm>
            <a:prstGeom prst="roundRect">
              <a:avLst>
                <a:gd name="adj" fmla="val 902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reflection blurRad="139700" stA="50000" endPos="1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9134" tIns="34568" rIns="69134" bIns="34568" rtlCol="0" anchor="ctr"/>
            <a:lstStyle/>
            <a:p>
              <a:pPr algn="ctr"/>
              <a:endParaRPr lang="ru-RU" sz="1349" dirty="0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DB3F5F77-901D-4B75-94D9-F00F782AFAD4}"/>
                </a:ext>
              </a:extLst>
            </p:cNvPr>
            <p:cNvSpPr/>
            <p:nvPr/>
          </p:nvSpPr>
          <p:spPr>
            <a:xfrm>
              <a:off x="2545637" y="1683738"/>
              <a:ext cx="1980534" cy="2923403"/>
            </a:xfrm>
            <a:custGeom>
              <a:avLst/>
              <a:gdLst>
                <a:gd name="connsiteX0" fmla="*/ 126032 w 1670466"/>
                <a:gd name="connsiteY0" fmla="*/ 0 h 2408774"/>
                <a:gd name="connsiteX1" fmla="*/ 1559102 w 1670466"/>
                <a:gd name="connsiteY1" fmla="*/ 95323 h 2408774"/>
                <a:gd name="connsiteX2" fmla="*/ 1559102 w 1670466"/>
                <a:gd name="connsiteY2" fmla="*/ 99557 h 2408774"/>
                <a:gd name="connsiteX3" fmla="*/ 1577206 w 1670466"/>
                <a:gd name="connsiteY3" fmla="*/ 102336 h 2408774"/>
                <a:gd name="connsiteX4" fmla="*/ 1670466 w 1670466"/>
                <a:gd name="connsiteY4" fmla="*/ 209306 h 2408774"/>
                <a:gd name="connsiteX5" fmla="*/ 1670466 w 1670466"/>
                <a:gd name="connsiteY5" fmla="*/ 249912 h 2408774"/>
                <a:gd name="connsiteX6" fmla="*/ 1670466 w 1670466"/>
                <a:gd name="connsiteY6" fmla="*/ 1940076 h 2408774"/>
                <a:gd name="connsiteX7" fmla="*/ 1670466 w 1670466"/>
                <a:gd name="connsiteY7" fmla="*/ 2037381 h 2408774"/>
                <a:gd name="connsiteX8" fmla="*/ 1517769 w 1670466"/>
                <a:gd name="connsiteY8" fmla="*/ 2153474 h 2408774"/>
                <a:gd name="connsiteX9" fmla="*/ 636240 w 1670466"/>
                <a:gd name="connsiteY9" fmla="*/ 2153474 h 2408774"/>
                <a:gd name="connsiteX10" fmla="*/ 432000 w 1670466"/>
                <a:gd name="connsiteY10" fmla="*/ 2408774 h 2408774"/>
                <a:gd name="connsiteX11" fmla="*/ 227760 w 1670466"/>
                <a:gd name="connsiteY11" fmla="*/ 2153474 h 2408774"/>
                <a:gd name="connsiteX12" fmla="*/ 152697 w 1670466"/>
                <a:gd name="connsiteY12" fmla="*/ 2153474 h 2408774"/>
                <a:gd name="connsiteX13" fmla="*/ 0 w 1670466"/>
                <a:gd name="connsiteY13" fmla="*/ 2037381 h 2408774"/>
                <a:gd name="connsiteX14" fmla="*/ 0 w 1670466"/>
                <a:gd name="connsiteY14" fmla="*/ 1940076 h 2408774"/>
                <a:gd name="connsiteX15" fmla="*/ 0 w 1670466"/>
                <a:gd name="connsiteY15" fmla="*/ 209306 h 2408774"/>
                <a:gd name="connsiteX16" fmla="*/ 0 w 1670466"/>
                <a:gd name="connsiteY16" fmla="*/ 112000 h 2408774"/>
                <a:gd name="connsiteX17" fmla="*/ 93261 w 1670466"/>
                <a:gd name="connsiteY17" fmla="*/ 5031 h 24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0466" h="2408774">
                  <a:moveTo>
                    <a:pt x="126032" y="0"/>
                  </a:moveTo>
                  <a:lnTo>
                    <a:pt x="1559102" y="95323"/>
                  </a:lnTo>
                  <a:lnTo>
                    <a:pt x="1559102" y="99557"/>
                  </a:lnTo>
                  <a:lnTo>
                    <a:pt x="1577206" y="102336"/>
                  </a:lnTo>
                  <a:cubicBezTo>
                    <a:pt x="1632012" y="119960"/>
                    <a:pt x="1670466" y="161218"/>
                    <a:pt x="1670466" y="209306"/>
                  </a:cubicBezTo>
                  <a:lnTo>
                    <a:pt x="1670466" y="249912"/>
                  </a:lnTo>
                  <a:lnTo>
                    <a:pt x="1670466" y="1940076"/>
                  </a:lnTo>
                  <a:lnTo>
                    <a:pt x="1670466" y="2037381"/>
                  </a:lnTo>
                  <a:cubicBezTo>
                    <a:pt x="1670466" y="2101498"/>
                    <a:pt x="1602102" y="2153474"/>
                    <a:pt x="1517769" y="2153474"/>
                  </a:cubicBezTo>
                  <a:lnTo>
                    <a:pt x="636240" y="2153474"/>
                  </a:lnTo>
                  <a:lnTo>
                    <a:pt x="432000" y="2408774"/>
                  </a:lnTo>
                  <a:lnTo>
                    <a:pt x="227760" y="2153474"/>
                  </a:lnTo>
                  <a:lnTo>
                    <a:pt x="152697" y="2153474"/>
                  </a:lnTo>
                  <a:cubicBezTo>
                    <a:pt x="68365" y="2153474"/>
                    <a:pt x="0" y="2101498"/>
                    <a:pt x="0" y="2037381"/>
                  </a:cubicBezTo>
                  <a:lnTo>
                    <a:pt x="0" y="1940076"/>
                  </a:lnTo>
                  <a:lnTo>
                    <a:pt x="0" y="209306"/>
                  </a:lnTo>
                  <a:lnTo>
                    <a:pt x="0" y="112000"/>
                  </a:lnTo>
                  <a:cubicBezTo>
                    <a:pt x="0" y="63913"/>
                    <a:pt x="38455" y="22654"/>
                    <a:pt x="93261" y="503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3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9134" tIns="34568" rIns="69134" bIns="34568" rtlCol="0" anchor="ctr">
              <a:noAutofit/>
            </a:bodyPr>
            <a:lstStyle/>
            <a:p>
              <a:pPr algn="ctr"/>
              <a:endParaRPr lang="ru-RU" sz="1349" dirty="0"/>
            </a:p>
          </p:txBody>
        </p: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06357792-F684-454D-A20E-BED8CC060EBC}"/>
                </a:ext>
              </a:extLst>
            </p:cNvPr>
            <p:cNvSpPr/>
            <p:nvPr/>
          </p:nvSpPr>
          <p:spPr>
            <a:xfrm>
              <a:off x="4788464" y="2695646"/>
              <a:ext cx="2257097" cy="3276847"/>
            </a:xfrm>
            <a:prstGeom prst="roundRect">
              <a:avLst>
                <a:gd name="adj" fmla="val 902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reflection blurRad="139700" stA="50000" endPos="1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9134" tIns="34568" rIns="69134" bIns="34568" rtlCol="0" anchor="ctr"/>
            <a:lstStyle/>
            <a:p>
              <a:pPr algn="ctr"/>
              <a:endParaRPr lang="ru-RU" sz="1349" dirty="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9EDD2178-EDF2-4208-ACF1-7E1FA6C72305}"/>
                </a:ext>
              </a:extLst>
            </p:cNvPr>
            <p:cNvSpPr/>
            <p:nvPr/>
          </p:nvSpPr>
          <p:spPr>
            <a:xfrm rot="10800000">
              <a:off x="5123406" y="1683737"/>
              <a:ext cx="1798465" cy="2923403"/>
            </a:xfrm>
            <a:custGeom>
              <a:avLst/>
              <a:gdLst>
                <a:gd name="connsiteX0" fmla="*/ 1544434 w 1670466"/>
                <a:gd name="connsiteY0" fmla="*/ 2408774 h 2408774"/>
                <a:gd name="connsiteX1" fmla="*/ 111364 w 1670466"/>
                <a:gd name="connsiteY1" fmla="*/ 2313451 h 2408774"/>
                <a:gd name="connsiteX2" fmla="*/ 111364 w 1670466"/>
                <a:gd name="connsiteY2" fmla="*/ 2309217 h 2408774"/>
                <a:gd name="connsiteX3" fmla="*/ 93260 w 1670466"/>
                <a:gd name="connsiteY3" fmla="*/ 2306438 h 2408774"/>
                <a:gd name="connsiteX4" fmla="*/ 0 w 1670466"/>
                <a:gd name="connsiteY4" fmla="*/ 2199468 h 2408774"/>
                <a:gd name="connsiteX5" fmla="*/ 0 w 1670466"/>
                <a:gd name="connsiteY5" fmla="*/ 2158862 h 2408774"/>
                <a:gd name="connsiteX6" fmla="*/ 0 w 1670466"/>
                <a:gd name="connsiteY6" fmla="*/ 468699 h 2408774"/>
                <a:gd name="connsiteX7" fmla="*/ 0 w 1670466"/>
                <a:gd name="connsiteY7" fmla="*/ 371393 h 2408774"/>
                <a:gd name="connsiteX8" fmla="*/ 152697 w 1670466"/>
                <a:gd name="connsiteY8" fmla="*/ 255300 h 2408774"/>
                <a:gd name="connsiteX9" fmla="*/ 1034226 w 1670466"/>
                <a:gd name="connsiteY9" fmla="*/ 255300 h 2408774"/>
                <a:gd name="connsiteX10" fmla="*/ 1238466 w 1670466"/>
                <a:gd name="connsiteY10" fmla="*/ 0 h 2408774"/>
                <a:gd name="connsiteX11" fmla="*/ 1442706 w 1670466"/>
                <a:gd name="connsiteY11" fmla="*/ 255300 h 2408774"/>
                <a:gd name="connsiteX12" fmla="*/ 1517769 w 1670466"/>
                <a:gd name="connsiteY12" fmla="*/ 255300 h 2408774"/>
                <a:gd name="connsiteX13" fmla="*/ 1670466 w 1670466"/>
                <a:gd name="connsiteY13" fmla="*/ 371393 h 2408774"/>
                <a:gd name="connsiteX14" fmla="*/ 1670466 w 1670466"/>
                <a:gd name="connsiteY14" fmla="*/ 468699 h 2408774"/>
                <a:gd name="connsiteX15" fmla="*/ 1670466 w 1670466"/>
                <a:gd name="connsiteY15" fmla="*/ 2199468 h 2408774"/>
                <a:gd name="connsiteX16" fmla="*/ 1670466 w 1670466"/>
                <a:gd name="connsiteY16" fmla="*/ 2296774 h 2408774"/>
                <a:gd name="connsiteX17" fmla="*/ 1577205 w 1670466"/>
                <a:gd name="connsiteY17" fmla="*/ 2403744 h 24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0466" h="2408774">
                  <a:moveTo>
                    <a:pt x="1544434" y="2408774"/>
                  </a:moveTo>
                  <a:lnTo>
                    <a:pt x="111364" y="2313451"/>
                  </a:lnTo>
                  <a:lnTo>
                    <a:pt x="111364" y="2309217"/>
                  </a:lnTo>
                  <a:lnTo>
                    <a:pt x="93260" y="2306438"/>
                  </a:lnTo>
                  <a:cubicBezTo>
                    <a:pt x="38454" y="2288814"/>
                    <a:pt x="0" y="2247556"/>
                    <a:pt x="0" y="2199468"/>
                  </a:cubicBezTo>
                  <a:lnTo>
                    <a:pt x="0" y="2158862"/>
                  </a:lnTo>
                  <a:lnTo>
                    <a:pt x="0" y="468699"/>
                  </a:lnTo>
                  <a:lnTo>
                    <a:pt x="0" y="371393"/>
                  </a:lnTo>
                  <a:cubicBezTo>
                    <a:pt x="0" y="307276"/>
                    <a:pt x="68364" y="255300"/>
                    <a:pt x="152697" y="255300"/>
                  </a:cubicBezTo>
                  <a:lnTo>
                    <a:pt x="1034226" y="255300"/>
                  </a:lnTo>
                  <a:lnTo>
                    <a:pt x="1238466" y="0"/>
                  </a:lnTo>
                  <a:lnTo>
                    <a:pt x="1442706" y="255300"/>
                  </a:lnTo>
                  <a:lnTo>
                    <a:pt x="1517769" y="255300"/>
                  </a:lnTo>
                  <a:cubicBezTo>
                    <a:pt x="1602102" y="255300"/>
                    <a:pt x="1670466" y="307276"/>
                    <a:pt x="1670466" y="371393"/>
                  </a:cubicBezTo>
                  <a:lnTo>
                    <a:pt x="1670466" y="468699"/>
                  </a:lnTo>
                  <a:lnTo>
                    <a:pt x="1670466" y="2199468"/>
                  </a:lnTo>
                  <a:lnTo>
                    <a:pt x="1670466" y="2296774"/>
                  </a:lnTo>
                  <a:cubicBezTo>
                    <a:pt x="1670466" y="2344861"/>
                    <a:pt x="1632011" y="2386120"/>
                    <a:pt x="1577205" y="240374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9300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9134" tIns="34568" rIns="69134" bIns="34568" rtlCol="0" anchor="ctr">
              <a:noAutofit/>
            </a:bodyPr>
            <a:lstStyle/>
            <a:p>
              <a:pPr algn="ctr"/>
              <a:endParaRPr lang="ru-RU" sz="1349" dirty="0"/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24111A75-B887-4F63-98BF-DEA7BFA5984C}"/>
                </a:ext>
              </a:extLst>
            </p:cNvPr>
            <p:cNvSpPr/>
            <p:nvPr/>
          </p:nvSpPr>
          <p:spPr>
            <a:xfrm>
              <a:off x="7226399" y="2748548"/>
              <a:ext cx="2257097" cy="3276847"/>
            </a:xfrm>
            <a:prstGeom prst="roundRect">
              <a:avLst>
                <a:gd name="adj" fmla="val 902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reflection blurRad="139700" stA="50000" endPos="1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9134" tIns="34568" rIns="69134" bIns="34568" rtlCol="0" anchor="ctr"/>
            <a:lstStyle/>
            <a:p>
              <a:pPr algn="ctr"/>
              <a:endParaRPr lang="ru-RU" sz="1349" dirty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36832BE3-E19D-4B15-A260-7ECC801A4C0B}"/>
                </a:ext>
              </a:extLst>
            </p:cNvPr>
            <p:cNvSpPr/>
            <p:nvPr/>
          </p:nvSpPr>
          <p:spPr>
            <a:xfrm>
              <a:off x="7574005" y="1749328"/>
              <a:ext cx="2020699" cy="2923403"/>
            </a:xfrm>
            <a:custGeom>
              <a:avLst/>
              <a:gdLst>
                <a:gd name="connsiteX0" fmla="*/ 126032 w 1670466"/>
                <a:gd name="connsiteY0" fmla="*/ 0 h 2408774"/>
                <a:gd name="connsiteX1" fmla="*/ 1559102 w 1670466"/>
                <a:gd name="connsiteY1" fmla="*/ 95323 h 2408774"/>
                <a:gd name="connsiteX2" fmla="*/ 1559102 w 1670466"/>
                <a:gd name="connsiteY2" fmla="*/ 99557 h 2408774"/>
                <a:gd name="connsiteX3" fmla="*/ 1577206 w 1670466"/>
                <a:gd name="connsiteY3" fmla="*/ 102336 h 2408774"/>
                <a:gd name="connsiteX4" fmla="*/ 1670466 w 1670466"/>
                <a:gd name="connsiteY4" fmla="*/ 209306 h 2408774"/>
                <a:gd name="connsiteX5" fmla="*/ 1670466 w 1670466"/>
                <a:gd name="connsiteY5" fmla="*/ 249912 h 2408774"/>
                <a:gd name="connsiteX6" fmla="*/ 1670466 w 1670466"/>
                <a:gd name="connsiteY6" fmla="*/ 1940076 h 2408774"/>
                <a:gd name="connsiteX7" fmla="*/ 1670466 w 1670466"/>
                <a:gd name="connsiteY7" fmla="*/ 2037381 h 2408774"/>
                <a:gd name="connsiteX8" fmla="*/ 1517769 w 1670466"/>
                <a:gd name="connsiteY8" fmla="*/ 2153474 h 2408774"/>
                <a:gd name="connsiteX9" fmla="*/ 636240 w 1670466"/>
                <a:gd name="connsiteY9" fmla="*/ 2153474 h 2408774"/>
                <a:gd name="connsiteX10" fmla="*/ 432000 w 1670466"/>
                <a:gd name="connsiteY10" fmla="*/ 2408774 h 2408774"/>
                <a:gd name="connsiteX11" fmla="*/ 227760 w 1670466"/>
                <a:gd name="connsiteY11" fmla="*/ 2153474 h 2408774"/>
                <a:gd name="connsiteX12" fmla="*/ 152697 w 1670466"/>
                <a:gd name="connsiteY12" fmla="*/ 2153474 h 2408774"/>
                <a:gd name="connsiteX13" fmla="*/ 0 w 1670466"/>
                <a:gd name="connsiteY13" fmla="*/ 2037381 h 2408774"/>
                <a:gd name="connsiteX14" fmla="*/ 0 w 1670466"/>
                <a:gd name="connsiteY14" fmla="*/ 1940076 h 2408774"/>
                <a:gd name="connsiteX15" fmla="*/ 0 w 1670466"/>
                <a:gd name="connsiteY15" fmla="*/ 209306 h 2408774"/>
                <a:gd name="connsiteX16" fmla="*/ 0 w 1670466"/>
                <a:gd name="connsiteY16" fmla="*/ 112000 h 2408774"/>
                <a:gd name="connsiteX17" fmla="*/ 93261 w 1670466"/>
                <a:gd name="connsiteY17" fmla="*/ 5031 h 24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0466" h="2408774">
                  <a:moveTo>
                    <a:pt x="126032" y="0"/>
                  </a:moveTo>
                  <a:lnTo>
                    <a:pt x="1559102" y="95323"/>
                  </a:lnTo>
                  <a:lnTo>
                    <a:pt x="1559102" y="99557"/>
                  </a:lnTo>
                  <a:lnTo>
                    <a:pt x="1577206" y="102336"/>
                  </a:lnTo>
                  <a:cubicBezTo>
                    <a:pt x="1632012" y="119960"/>
                    <a:pt x="1670466" y="161218"/>
                    <a:pt x="1670466" y="209306"/>
                  </a:cubicBezTo>
                  <a:lnTo>
                    <a:pt x="1670466" y="249912"/>
                  </a:lnTo>
                  <a:lnTo>
                    <a:pt x="1670466" y="1940076"/>
                  </a:lnTo>
                  <a:lnTo>
                    <a:pt x="1670466" y="2037381"/>
                  </a:lnTo>
                  <a:cubicBezTo>
                    <a:pt x="1670466" y="2101498"/>
                    <a:pt x="1602102" y="2153474"/>
                    <a:pt x="1517769" y="2153474"/>
                  </a:cubicBezTo>
                  <a:lnTo>
                    <a:pt x="636240" y="2153474"/>
                  </a:lnTo>
                  <a:lnTo>
                    <a:pt x="432000" y="2408774"/>
                  </a:lnTo>
                  <a:lnTo>
                    <a:pt x="227760" y="2153474"/>
                  </a:lnTo>
                  <a:lnTo>
                    <a:pt x="152697" y="2153474"/>
                  </a:lnTo>
                  <a:cubicBezTo>
                    <a:pt x="68365" y="2153474"/>
                    <a:pt x="0" y="2101498"/>
                    <a:pt x="0" y="2037381"/>
                  </a:cubicBezTo>
                  <a:lnTo>
                    <a:pt x="0" y="1940076"/>
                  </a:lnTo>
                  <a:lnTo>
                    <a:pt x="0" y="209306"/>
                  </a:lnTo>
                  <a:lnTo>
                    <a:pt x="0" y="112000"/>
                  </a:lnTo>
                  <a:cubicBezTo>
                    <a:pt x="0" y="63913"/>
                    <a:pt x="38456" y="22654"/>
                    <a:pt x="93261" y="503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93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9134" tIns="34568" rIns="69134" bIns="34568" rtlCol="0" anchor="ctr">
              <a:noAutofit/>
            </a:bodyPr>
            <a:lstStyle/>
            <a:p>
              <a:pPr algn="ctr"/>
              <a:endParaRPr lang="ru-RU" sz="1349"/>
            </a:p>
          </p:txBody>
        </p:sp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E02E2CBC-F5BA-4D46-B41D-1FCAE5016061}"/>
                </a:ext>
              </a:extLst>
            </p:cNvPr>
            <p:cNvSpPr/>
            <p:nvPr/>
          </p:nvSpPr>
          <p:spPr>
            <a:xfrm>
              <a:off x="9665974" y="2754189"/>
              <a:ext cx="2257097" cy="3276847"/>
            </a:xfrm>
            <a:prstGeom prst="roundRect">
              <a:avLst>
                <a:gd name="adj" fmla="val 902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reflection blurRad="139700" stA="50000" endPos="1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9134" tIns="34568" rIns="69134" bIns="34568" rtlCol="0" anchor="ctr"/>
            <a:lstStyle/>
            <a:p>
              <a:pPr algn="ctr"/>
              <a:endParaRPr lang="ru-RU" sz="1349" dirty="0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ABBFD423-70AC-4EF1-873E-6B1B527A4382}"/>
                </a:ext>
              </a:extLst>
            </p:cNvPr>
            <p:cNvSpPr/>
            <p:nvPr/>
          </p:nvSpPr>
          <p:spPr>
            <a:xfrm>
              <a:off x="10084591" y="1696694"/>
              <a:ext cx="1805025" cy="2923403"/>
            </a:xfrm>
            <a:custGeom>
              <a:avLst/>
              <a:gdLst>
                <a:gd name="connsiteX0" fmla="*/ 126032 w 1670466"/>
                <a:gd name="connsiteY0" fmla="*/ 0 h 2408774"/>
                <a:gd name="connsiteX1" fmla="*/ 1559102 w 1670466"/>
                <a:gd name="connsiteY1" fmla="*/ 95323 h 2408774"/>
                <a:gd name="connsiteX2" fmla="*/ 1559102 w 1670466"/>
                <a:gd name="connsiteY2" fmla="*/ 99557 h 2408774"/>
                <a:gd name="connsiteX3" fmla="*/ 1577206 w 1670466"/>
                <a:gd name="connsiteY3" fmla="*/ 102336 h 2408774"/>
                <a:gd name="connsiteX4" fmla="*/ 1670466 w 1670466"/>
                <a:gd name="connsiteY4" fmla="*/ 209306 h 2408774"/>
                <a:gd name="connsiteX5" fmla="*/ 1670466 w 1670466"/>
                <a:gd name="connsiteY5" fmla="*/ 249912 h 2408774"/>
                <a:gd name="connsiteX6" fmla="*/ 1670466 w 1670466"/>
                <a:gd name="connsiteY6" fmla="*/ 1940076 h 2408774"/>
                <a:gd name="connsiteX7" fmla="*/ 1670466 w 1670466"/>
                <a:gd name="connsiteY7" fmla="*/ 2037381 h 2408774"/>
                <a:gd name="connsiteX8" fmla="*/ 1517769 w 1670466"/>
                <a:gd name="connsiteY8" fmla="*/ 2153474 h 2408774"/>
                <a:gd name="connsiteX9" fmla="*/ 636240 w 1670466"/>
                <a:gd name="connsiteY9" fmla="*/ 2153474 h 2408774"/>
                <a:gd name="connsiteX10" fmla="*/ 432000 w 1670466"/>
                <a:gd name="connsiteY10" fmla="*/ 2408774 h 2408774"/>
                <a:gd name="connsiteX11" fmla="*/ 227760 w 1670466"/>
                <a:gd name="connsiteY11" fmla="*/ 2153474 h 2408774"/>
                <a:gd name="connsiteX12" fmla="*/ 152697 w 1670466"/>
                <a:gd name="connsiteY12" fmla="*/ 2153474 h 2408774"/>
                <a:gd name="connsiteX13" fmla="*/ 0 w 1670466"/>
                <a:gd name="connsiteY13" fmla="*/ 2037381 h 2408774"/>
                <a:gd name="connsiteX14" fmla="*/ 0 w 1670466"/>
                <a:gd name="connsiteY14" fmla="*/ 1940076 h 2408774"/>
                <a:gd name="connsiteX15" fmla="*/ 0 w 1670466"/>
                <a:gd name="connsiteY15" fmla="*/ 209306 h 2408774"/>
                <a:gd name="connsiteX16" fmla="*/ 0 w 1670466"/>
                <a:gd name="connsiteY16" fmla="*/ 112000 h 2408774"/>
                <a:gd name="connsiteX17" fmla="*/ 93261 w 1670466"/>
                <a:gd name="connsiteY17" fmla="*/ 5031 h 24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0466" h="2408774">
                  <a:moveTo>
                    <a:pt x="126032" y="0"/>
                  </a:moveTo>
                  <a:lnTo>
                    <a:pt x="1559102" y="95323"/>
                  </a:lnTo>
                  <a:lnTo>
                    <a:pt x="1559102" y="99557"/>
                  </a:lnTo>
                  <a:lnTo>
                    <a:pt x="1577206" y="102336"/>
                  </a:lnTo>
                  <a:cubicBezTo>
                    <a:pt x="1632011" y="119960"/>
                    <a:pt x="1670466" y="161218"/>
                    <a:pt x="1670466" y="209306"/>
                  </a:cubicBezTo>
                  <a:lnTo>
                    <a:pt x="1670466" y="249912"/>
                  </a:lnTo>
                  <a:lnTo>
                    <a:pt x="1670466" y="1940076"/>
                  </a:lnTo>
                  <a:lnTo>
                    <a:pt x="1670466" y="2037381"/>
                  </a:lnTo>
                  <a:cubicBezTo>
                    <a:pt x="1670466" y="2101498"/>
                    <a:pt x="1602101" y="2153474"/>
                    <a:pt x="1517769" y="2153474"/>
                  </a:cubicBezTo>
                  <a:lnTo>
                    <a:pt x="636240" y="2153474"/>
                  </a:lnTo>
                  <a:lnTo>
                    <a:pt x="432000" y="2408774"/>
                  </a:lnTo>
                  <a:lnTo>
                    <a:pt x="227760" y="2153474"/>
                  </a:lnTo>
                  <a:lnTo>
                    <a:pt x="152697" y="2153474"/>
                  </a:lnTo>
                  <a:cubicBezTo>
                    <a:pt x="68365" y="2153474"/>
                    <a:pt x="0" y="2101498"/>
                    <a:pt x="0" y="2037381"/>
                  </a:cubicBezTo>
                  <a:lnTo>
                    <a:pt x="0" y="1940076"/>
                  </a:lnTo>
                  <a:lnTo>
                    <a:pt x="0" y="209306"/>
                  </a:lnTo>
                  <a:lnTo>
                    <a:pt x="0" y="112000"/>
                  </a:lnTo>
                  <a:cubicBezTo>
                    <a:pt x="0" y="63913"/>
                    <a:pt x="38455" y="22654"/>
                    <a:pt x="93261" y="503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93000">
                  <a:schemeClr val="accent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9134" tIns="34568" rIns="69134" bIns="34568" rtlCol="0" anchor="ctr">
              <a:noAutofit/>
            </a:bodyPr>
            <a:lstStyle/>
            <a:p>
              <a:pPr algn="ctr"/>
              <a:endParaRPr lang="ru-RU" sz="1349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2214841-4BCD-4536-9F5B-4A8700FA0F48}"/>
                </a:ext>
              </a:extLst>
            </p:cNvPr>
            <p:cNvSpPr txBox="1"/>
            <p:nvPr/>
          </p:nvSpPr>
          <p:spPr>
            <a:xfrm>
              <a:off x="297935" y="2775397"/>
              <a:ext cx="1954463" cy="647411"/>
            </a:xfrm>
            <a:prstGeom prst="rect">
              <a:avLst/>
            </a:prstGeom>
            <a:noFill/>
          </p:spPr>
          <p:txBody>
            <a:bodyPr wrap="square" lIns="69134" tIns="34568" rIns="69134" bIns="34568" rtlCol="0">
              <a:spAutoFit/>
            </a:bodyPr>
            <a:lstStyle/>
            <a:p>
              <a:pPr algn="ctr"/>
              <a:r>
                <a:rPr lang="kk-KZ" sz="1349" b="1" dirty="0">
                  <a:latin typeface="Montserrat SemiBold" panose="00000700000000000000" pitchFamily="2" charset="-52"/>
                </a:rPr>
                <a:t>Өтініш беру  мерзімдері</a:t>
              </a:r>
              <a:endParaRPr lang="ru-RU" sz="1349" b="1" dirty="0">
                <a:latin typeface="Montserrat SemiBold" panose="00000700000000000000" pitchFamily="2" charset="-52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EA9132C-0C04-4407-825D-EDAF2B2DF487}"/>
                </a:ext>
              </a:extLst>
            </p:cNvPr>
            <p:cNvSpPr txBox="1"/>
            <p:nvPr/>
          </p:nvSpPr>
          <p:spPr>
            <a:xfrm>
              <a:off x="2528959" y="2722496"/>
              <a:ext cx="1980536" cy="955850"/>
            </a:xfrm>
            <a:prstGeom prst="rect">
              <a:avLst/>
            </a:prstGeom>
            <a:noFill/>
          </p:spPr>
          <p:txBody>
            <a:bodyPr wrap="square" lIns="69134" tIns="34568" rIns="69134" bIns="34568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2</a:t>
              </a:r>
              <a:r>
                <a:rPr lang="kk-KZ" sz="1400" b="1" dirty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0 желтоқсан 6 қаңтар </a:t>
              </a:r>
            </a:p>
            <a:p>
              <a:pPr algn="ctr"/>
              <a:r>
                <a:rPr lang="kk-KZ" sz="1400" b="1" dirty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аралығында</a:t>
              </a:r>
              <a:endParaRPr lang="ru-RU" sz="1400" b="1" dirty="0">
                <a:solidFill>
                  <a:schemeClr val="bg1"/>
                </a:solidFill>
                <a:latin typeface="Montserrat SemiBold" panose="00000700000000000000" pitchFamily="2" charset="-52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5D2084E-9BC9-4C25-B539-F649709962B4}"/>
                </a:ext>
              </a:extLst>
            </p:cNvPr>
            <p:cNvSpPr txBox="1"/>
            <p:nvPr/>
          </p:nvSpPr>
          <p:spPr>
            <a:xfrm>
              <a:off x="5065025" y="2722861"/>
              <a:ext cx="1885394" cy="955850"/>
            </a:xfrm>
            <a:prstGeom prst="rect">
              <a:avLst/>
            </a:prstGeom>
            <a:noFill/>
          </p:spPr>
          <p:txBody>
            <a:bodyPr wrap="square" lIns="69134" tIns="34568" rIns="69134" bIns="34568" rtlCol="0">
              <a:spAutoFit/>
            </a:bodyPr>
            <a:lstStyle/>
            <a:p>
              <a:pPr algn="ctr"/>
              <a:r>
                <a:rPr lang="kk-KZ" sz="1400" b="1" dirty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20 ақпан        10 наурыз     аралығында</a:t>
              </a:r>
              <a:endParaRPr lang="ru-RU" sz="1400" b="1" dirty="0">
                <a:solidFill>
                  <a:schemeClr val="bg1"/>
                </a:solidFill>
                <a:latin typeface="Montserrat SemiBold" panose="00000700000000000000" pitchFamily="2" charset="-52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27B26A5-67E7-41D2-BA52-867A10CBA9EB}"/>
                </a:ext>
              </a:extLst>
            </p:cNvPr>
            <p:cNvSpPr txBox="1"/>
            <p:nvPr/>
          </p:nvSpPr>
          <p:spPr>
            <a:xfrm>
              <a:off x="7578014" y="2722496"/>
              <a:ext cx="1947627" cy="1243408"/>
            </a:xfrm>
            <a:prstGeom prst="rect">
              <a:avLst/>
            </a:prstGeom>
            <a:noFill/>
          </p:spPr>
          <p:txBody>
            <a:bodyPr wrap="square" lIns="69134" tIns="34568" rIns="69134" bIns="34568" rtlCol="0">
              <a:spAutoFit/>
            </a:bodyPr>
            <a:lstStyle/>
            <a:p>
              <a:pPr algn="ctr"/>
              <a:r>
                <a:rPr lang="kk-KZ" sz="1400" b="1" dirty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28 сәуір          14 мамыр </a:t>
              </a:r>
            </a:p>
            <a:p>
              <a:pPr algn="ctr"/>
              <a:r>
                <a:rPr lang="kk-KZ" sz="1400" b="1" dirty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аралығында*</a:t>
              </a:r>
            </a:p>
            <a:p>
              <a:pPr algn="ctr"/>
              <a:r>
                <a:rPr lang="kk-KZ" sz="1400" b="1" dirty="0">
                  <a:solidFill>
                    <a:schemeClr val="bg1"/>
                  </a:solidFill>
                  <a:latin typeface="Montserrat SemiBold" panose="00000700000000000000" pitchFamily="2" charset="-52"/>
                </a:rPr>
                <a:t>(грант)</a:t>
              </a:r>
              <a:endParaRPr lang="ru-RU" sz="1400" b="1" dirty="0">
                <a:solidFill>
                  <a:schemeClr val="bg1"/>
                </a:solidFill>
                <a:latin typeface="Montserrat SemiBold" panose="00000700000000000000" pitchFamily="2" charset="-52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AD81940-F95C-4585-B41E-4D6FD28FD3EA}"/>
                </a:ext>
              </a:extLst>
            </p:cNvPr>
            <p:cNvSpPr txBox="1"/>
            <p:nvPr/>
          </p:nvSpPr>
          <p:spPr>
            <a:xfrm>
              <a:off x="10186461" y="2754562"/>
              <a:ext cx="1717519" cy="668293"/>
            </a:xfrm>
            <a:prstGeom prst="rect">
              <a:avLst/>
            </a:prstGeom>
            <a:noFill/>
          </p:spPr>
          <p:txBody>
            <a:bodyPr wrap="square" lIns="69134" tIns="34568" rIns="69134" bIns="34568" rtlCol="0">
              <a:spAutoFit/>
            </a:bodyPr>
            <a:lstStyle/>
            <a:p>
              <a:pPr algn="ctr"/>
              <a:r>
                <a:rPr lang="kk-KZ" sz="1400" b="1" dirty="0">
                  <a:solidFill>
                    <a:schemeClr val="bg1"/>
                  </a:solidFill>
                  <a:latin typeface="Palatino Linotype" pitchFamily="18" charset="0"/>
                </a:rPr>
                <a:t>15- 30 шілде аралығында</a:t>
              </a:r>
              <a:endParaRPr lang="ru-RU" sz="1400" b="1" dirty="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5D22B41-83FA-47F4-A2C3-3B9FE411154C}"/>
                </a:ext>
              </a:extLst>
            </p:cNvPr>
            <p:cNvSpPr txBox="1"/>
            <p:nvPr/>
          </p:nvSpPr>
          <p:spPr>
            <a:xfrm>
              <a:off x="90255" y="5019729"/>
              <a:ext cx="2236767" cy="647411"/>
            </a:xfrm>
            <a:prstGeom prst="rect">
              <a:avLst/>
            </a:prstGeom>
            <a:noFill/>
          </p:spPr>
          <p:txBody>
            <a:bodyPr wrap="square" lIns="69134" tIns="34568" rIns="69134" bIns="34568" rtlCol="0">
              <a:spAutoFit/>
            </a:bodyPr>
            <a:lstStyle/>
            <a:p>
              <a:pPr algn="ctr"/>
              <a:r>
                <a:rPr lang="kk-KZ" sz="1349" b="1" dirty="0">
                  <a:latin typeface="Montserrat SemiBold" panose="00000700000000000000" pitchFamily="2" charset="-52"/>
                </a:rPr>
                <a:t>Тестілеу </a:t>
              </a:r>
            </a:p>
            <a:p>
              <a:pPr algn="ctr"/>
              <a:r>
                <a:rPr lang="kk-KZ" sz="1349" b="1" dirty="0">
                  <a:latin typeface="Montserrat SemiBold" panose="00000700000000000000" pitchFamily="2" charset="-52"/>
                </a:rPr>
                <a:t>мерзімдері</a:t>
              </a:r>
              <a:endParaRPr lang="ru-RU" sz="1349" b="1" dirty="0">
                <a:latin typeface="Montserrat SemiBold" panose="00000700000000000000" pitchFamily="2" charset="-52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016B0F4-8D67-4777-A102-5BA9A3DBCD95}"/>
                </a:ext>
              </a:extLst>
            </p:cNvPr>
            <p:cNvSpPr txBox="1"/>
            <p:nvPr/>
          </p:nvSpPr>
          <p:spPr>
            <a:xfrm>
              <a:off x="2327022" y="4824876"/>
              <a:ext cx="2257848" cy="955850"/>
            </a:xfrm>
            <a:prstGeom prst="rect">
              <a:avLst/>
            </a:prstGeom>
            <a:noFill/>
          </p:spPr>
          <p:txBody>
            <a:bodyPr wrap="square" lIns="69134" tIns="34568" rIns="69134" bIns="34568" rtlCol="0">
              <a:spAutoFit/>
            </a:bodyPr>
            <a:lstStyle/>
            <a:p>
              <a:pPr algn="ctr"/>
              <a:r>
                <a:rPr lang="kk-KZ" sz="1400" b="1" dirty="0">
                  <a:latin typeface="Montserrat" panose="00000500000000000000" pitchFamily="2" charset="-52"/>
                </a:rPr>
                <a:t>10 қаңтар            10 ақпан </a:t>
              </a:r>
            </a:p>
            <a:p>
              <a:pPr algn="ctr"/>
              <a:r>
                <a:rPr lang="kk-KZ" sz="1400" b="1" dirty="0">
                  <a:latin typeface="Montserrat" panose="00000500000000000000" pitchFamily="2" charset="-52"/>
                </a:rPr>
                <a:t>аралығы</a:t>
              </a:r>
              <a:endParaRPr lang="ru-RU" sz="1400" b="1" dirty="0">
                <a:latin typeface="Montserrat" panose="00000500000000000000" pitchFamily="2" charset="-52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C4A9327-38BB-4DF4-9F9E-0AE5F1EC6F2D}"/>
                </a:ext>
              </a:extLst>
            </p:cNvPr>
            <p:cNvSpPr txBox="1"/>
            <p:nvPr/>
          </p:nvSpPr>
          <p:spPr>
            <a:xfrm>
              <a:off x="1927392" y="1723445"/>
              <a:ext cx="729801" cy="1216535"/>
            </a:xfrm>
            <a:prstGeom prst="rect">
              <a:avLst/>
            </a:prstGeom>
            <a:noFill/>
          </p:spPr>
          <p:txBody>
            <a:bodyPr wrap="none" lIns="69134" tIns="34568" rIns="69134" bIns="34568" rtlCol="0">
              <a:spAutoFit/>
            </a:bodyPr>
            <a:lstStyle/>
            <a:p>
              <a:r>
                <a:rPr lang="ru-RU" sz="5469" b="1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7014D56-A298-42DA-9BE7-FF8A8A3E7900}"/>
                </a:ext>
              </a:extLst>
            </p:cNvPr>
            <p:cNvSpPr txBox="1"/>
            <p:nvPr/>
          </p:nvSpPr>
          <p:spPr>
            <a:xfrm>
              <a:off x="4807791" y="4978765"/>
              <a:ext cx="2180039" cy="708517"/>
            </a:xfrm>
            <a:prstGeom prst="rect">
              <a:avLst/>
            </a:prstGeom>
            <a:noFill/>
          </p:spPr>
          <p:txBody>
            <a:bodyPr wrap="square" lIns="69134" tIns="34568" rIns="69134" bIns="34568" rtlCol="0">
              <a:spAutoFit/>
            </a:bodyPr>
            <a:lstStyle/>
            <a:p>
              <a:pPr algn="ctr"/>
              <a:r>
                <a:rPr lang="kk-KZ" sz="1498" b="1" dirty="0">
                  <a:latin typeface="Montserrat" panose="00000500000000000000" pitchFamily="2" charset="-52"/>
                </a:rPr>
                <a:t>1-31 наурыз </a:t>
              </a:r>
            </a:p>
            <a:p>
              <a:pPr algn="ctr"/>
              <a:r>
                <a:rPr lang="kk-KZ" sz="1498" b="1" dirty="0">
                  <a:latin typeface="Montserrat" panose="00000500000000000000" pitchFamily="2" charset="-52"/>
                </a:rPr>
                <a:t>аралығы</a:t>
              </a:r>
              <a:endParaRPr lang="ru-RU" sz="1498" b="1" dirty="0">
                <a:latin typeface="Montserrat" panose="00000500000000000000" pitchFamily="2" charset="-52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0B3654B-B7F2-4961-BAB4-3F761A4F8DF1}"/>
                </a:ext>
              </a:extLst>
            </p:cNvPr>
            <p:cNvSpPr txBox="1"/>
            <p:nvPr/>
          </p:nvSpPr>
          <p:spPr>
            <a:xfrm>
              <a:off x="4509493" y="1723445"/>
              <a:ext cx="729801" cy="1216535"/>
            </a:xfrm>
            <a:prstGeom prst="rect">
              <a:avLst/>
            </a:prstGeom>
            <a:noFill/>
          </p:spPr>
          <p:txBody>
            <a:bodyPr wrap="none" lIns="69134" tIns="34568" rIns="69134" bIns="34568" rtlCol="0">
              <a:spAutoFit/>
            </a:bodyPr>
            <a:lstStyle/>
            <a:p>
              <a:r>
                <a:rPr lang="ru-RU" sz="5469" b="1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3378034-6DF5-445D-9E97-943CEABF5E8D}"/>
                </a:ext>
              </a:extLst>
            </p:cNvPr>
            <p:cNvSpPr txBox="1"/>
            <p:nvPr/>
          </p:nvSpPr>
          <p:spPr>
            <a:xfrm>
              <a:off x="7292934" y="4907188"/>
              <a:ext cx="2190562" cy="1016187"/>
            </a:xfrm>
            <a:prstGeom prst="rect">
              <a:avLst/>
            </a:prstGeom>
            <a:noFill/>
          </p:spPr>
          <p:txBody>
            <a:bodyPr wrap="square" lIns="69134" tIns="34568" rIns="69134" bIns="34568" rtlCol="0">
              <a:spAutoFit/>
            </a:bodyPr>
            <a:lstStyle/>
            <a:p>
              <a:pPr algn="ctr"/>
              <a:r>
                <a:rPr lang="kk-KZ" sz="1199" b="1" dirty="0"/>
                <a:t> </a:t>
              </a:r>
              <a:r>
                <a:rPr lang="kk-KZ" sz="1498" b="1" dirty="0">
                  <a:latin typeface="Montserrat" panose="00000500000000000000" pitchFamily="2" charset="-52"/>
                </a:rPr>
                <a:t>16 мамыр </a:t>
              </a:r>
            </a:p>
            <a:p>
              <a:pPr algn="ctr"/>
              <a:r>
                <a:rPr lang="kk-KZ" sz="1498" b="1" dirty="0">
                  <a:latin typeface="Montserrat" panose="00000500000000000000" pitchFamily="2" charset="-52"/>
                </a:rPr>
                <a:t>5 шілде </a:t>
              </a:r>
            </a:p>
            <a:p>
              <a:pPr algn="ctr"/>
              <a:r>
                <a:rPr lang="kk-KZ" sz="1498" b="1" dirty="0">
                  <a:latin typeface="Montserrat" panose="00000500000000000000" pitchFamily="2" charset="-52"/>
                </a:rPr>
                <a:t>аралығы*</a:t>
              </a:r>
              <a:endParaRPr lang="ru-RU" sz="1498" b="1" dirty="0">
                <a:latin typeface="Montserrat" panose="00000500000000000000" pitchFamily="2" charset="-52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E3E2530-0660-4F97-B095-DF83F5F21259}"/>
                </a:ext>
              </a:extLst>
            </p:cNvPr>
            <p:cNvSpPr txBox="1"/>
            <p:nvPr/>
          </p:nvSpPr>
          <p:spPr>
            <a:xfrm>
              <a:off x="6968971" y="1763752"/>
              <a:ext cx="729801" cy="1216535"/>
            </a:xfrm>
            <a:prstGeom prst="rect">
              <a:avLst/>
            </a:prstGeom>
            <a:noFill/>
          </p:spPr>
          <p:txBody>
            <a:bodyPr wrap="none" lIns="69134" tIns="34568" rIns="69134" bIns="34568" rtlCol="0">
              <a:spAutoFit/>
            </a:bodyPr>
            <a:lstStyle/>
            <a:p>
              <a:r>
                <a:rPr lang="ru-RU" sz="5469" b="1" dirty="0">
                  <a:solidFill>
                    <a:schemeClr val="accent3"/>
                  </a:solidFill>
                </a:rPr>
                <a:t>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F66E1F5-65D7-443F-94BF-E6E5D2AAB83E}"/>
                </a:ext>
              </a:extLst>
            </p:cNvPr>
            <p:cNvSpPr txBox="1"/>
            <p:nvPr/>
          </p:nvSpPr>
          <p:spPr>
            <a:xfrm>
              <a:off x="9665974" y="4978765"/>
              <a:ext cx="2341033" cy="708517"/>
            </a:xfrm>
            <a:prstGeom prst="rect">
              <a:avLst/>
            </a:prstGeom>
            <a:noFill/>
          </p:spPr>
          <p:txBody>
            <a:bodyPr wrap="square" lIns="69134" tIns="34568" rIns="69134" bIns="34568" rtlCol="0">
              <a:spAutoFit/>
            </a:bodyPr>
            <a:lstStyle/>
            <a:p>
              <a:pPr algn="ctr"/>
              <a:r>
                <a:rPr lang="kk-KZ" sz="1498" b="1" dirty="0">
                  <a:latin typeface="Montserrat" panose="00000500000000000000" pitchFamily="2" charset="-52"/>
                </a:rPr>
                <a:t>10-20 тамыз </a:t>
              </a:r>
            </a:p>
            <a:p>
              <a:pPr algn="ctr"/>
              <a:r>
                <a:rPr lang="kk-KZ" sz="1498" b="1" dirty="0">
                  <a:latin typeface="Montserrat" panose="00000500000000000000" pitchFamily="2" charset="-52"/>
                </a:rPr>
                <a:t>аралығы</a:t>
              </a:r>
              <a:endParaRPr lang="ru-RU" sz="1498" b="1" dirty="0">
                <a:latin typeface="Montserrat" panose="00000500000000000000" pitchFamily="2" charset="-52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372C2E3-5D5B-4DA0-8587-328279AC3BC6}"/>
                </a:ext>
              </a:extLst>
            </p:cNvPr>
            <p:cNvSpPr txBox="1"/>
            <p:nvPr/>
          </p:nvSpPr>
          <p:spPr>
            <a:xfrm>
              <a:off x="9436476" y="1769286"/>
              <a:ext cx="729801" cy="1216535"/>
            </a:xfrm>
            <a:prstGeom prst="rect">
              <a:avLst/>
            </a:prstGeom>
            <a:noFill/>
          </p:spPr>
          <p:txBody>
            <a:bodyPr wrap="none" lIns="69134" tIns="34568" rIns="69134" bIns="34568" rtlCol="0">
              <a:spAutoFit/>
            </a:bodyPr>
            <a:lstStyle/>
            <a:p>
              <a:r>
                <a:rPr lang="ru-RU" sz="5469" b="1" dirty="0">
                  <a:solidFill>
                    <a:schemeClr val="accent4"/>
                  </a:solidFill>
                </a:rPr>
                <a:t>4</a:t>
              </a:r>
            </a:p>
          </p:txBody>
        </p:sp>
      </p:grpSp>
      <p:sp>
        <p:nvSpPr>
          <p:cNvPr id="33" name="Заголовок 1"/>
          <p:cNvSpPr txBox="1">
            <a:spLocks/>
          </p:cNvSpPr>
          <p:nvPr/>
        </p:nvSpPr>
        <p:spPr>
          <a:xfrm>
            <a:off x="0" y="798673"/>
            <a:ext cx="9144000" cy="6880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098560" rtl="0" eaLnBrk="1" latinLnBrk="0" hangingPunct="1"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48" b="1" dirty="0">
              <a:latin typeface="Palatino Linotyp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8083" y="254825"/>
            <a:ext cx="3289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dirty="0">
                <a:solidFill>
                  <a:schemeClr val="bg1"/>
                </a:solidFill>
                <a:latin typeface="Montserrat ExtraBold" panose="00000900000000000000" pitchFamily="2" charset="-52"/>
              </a:rPr>
              <a:t>ҰБТ мерзімдері</a:t>
            </a:r>
            <a:endParaRPr lang="ru-RU" sz="2800" dirty="0">
              <a:solidFill>
                <a:schemeClr val="bg1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869" y="5562307"/>
            <a:ext cx="8928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err="1">
                <a:latin typeface="Montserrat" panose="00000500000000000000" pitchFamily="2" charset="-52"/>
              </a:rPr>
              <a:t>Ескерту</a:t>
            </a:r>
            <a:r>
              <a:rPr lang="ru-RU" sz="1400" i="1" dirty="0">
                <a:latin typeface="Montserrat" panose="00000500000000000000" pitchFamily="2" charset="-52"/>
              </a:rPr>
              <a:t>:</a:t>
            </a:r>
            <a:r>
              <a:rPr lang="ru-RU" sz="1400" dirty="0">
                <a:latin typeface="Montserrat" panose="00000500000000000000" pitchFamily="2" charset="-52"/>
              </a:rPr>
              <a:t> * ҰБТ </a:t>
            </a:r>
            <a:r>
              <a:rPr lang="ru-RU" sz="1400" dirty="0" err="1">
                <a:latin typeface="Montserrat" panose="00000500000000000000" pitchFamily="2" charset="-52"/>
              </a:rPr>
              <a:t>өткізу</a:t>
            </a:r>
            <a:r>
              <a:rPr lang="ru-RU" sz="1400" dirty="0">
                <a:latin typeface="Montserrat" panose="00000500000000000000" pitchFamily="2" charset="-52"/>
              </a:rPr>
              <a:t> </a:t>
            </a:r>
            <a:r>
              <a:rPr lang="ru-RU" sz="1400" dirty="0" err="1">
                <a:latin typeface="Montserrat" panose="00000500000000000000" pitchFamily="2" charset="-52"/>
              </a:rPr>
              <a:t>мерзімдерінде</a:t>
            </a:r>
            <a:r>
              <a:rPr lang="ru-RU" sz="1400" dirty="0">
                <a:latin typeface="Montserrat" panose="00000500000000000000" pitchFamily="2" charset="-52"/>
              </a:rPr>
              <a:t> </a:t>
            </a:r>
            <a:r>
              <a:rPr lang="ru-RU" sz="1400" dirty="0" err="1">
                <a:latin typeface="Montserrat" panose="00000500000000000000" pitchFamily="2" charset="-52"/>
              </a:rPr>
              <a:t>өзгерістер</a:t>
            </a:r>
            <a:r>
              <a:rPr lang="ru-RU" sz="1400" dirty="0">
                <a:latin typeface="Montserrat" panose="00000500000000000000" pitchFamily="2" charset="-52"/>
              </a:rPr>
              <a:t> </a:t>
            </a:r>
            <a:r>
              <a:rPr lang="ru-RU" sz="1400" dirty="0" err="1">
                <a:latin typeface="Montserrat" panose="00000500000000000000" pitchFamily="2" charset="-52"/>
              </a:rPr>
              <a:t>болуы</a:t>
            </a:r>
            <a:r>
              <a:rPr lang="ru-RU" sz="1400" dirty="0">
                <a:latin typeface="Montserrat" panose="00000500000000000000" pitchFamily="2" charset="-52"/>
              </a:rPr>
              <a:t> </a:t>
            </a:r>
            <a:r>
              <a:rPr lang="ru-RU" sz="1400" dirty="0" err="1">
                <a:latin typeface="Montserrat" panose="00000500000000000000" pitchFamily="2" charset="-52"/>
              </a:rPr>
              <a:t>мүмкін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34126" y="1326964"/>
            <a:ext cx="3783407" cy="3690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798" b="1" dirty="0">
                <a:latin typeface="Montserrat SemiBold" panose="00000700000000000000" pitchFamily="2" charset="-52"/>
              </a:rPr>
              <a:t>ҰБТ </a:t>
            </a:r>
            <a:r>
              <a:rPr lang="ru-RU" sz="1798" b="1" dirty="0" err="1">
                <a:latin typeface="Montserrat SemiBold" panose="00000700000000000000" pitchFamily="2" charset="-52"/>
              </a:rPr>
              <a:t>жылына</a:t>
            </a:r>
            <a:r>
              <a:rPr lang="ru-RU" sz="1798" b="1" dirty="0">
                <a:latin typeface="Montserrat SemiBold" panose="00000700000000000000" pitchFamily="2" charset="-52"/>
              </a:rPr>
              <a:t> 4 </a:t>
            </a:r>
            <a:r>
              <a:rPr lang="ru-RU" sz="1798" b="1" dirty="0" err="1">
                <a:latin typeface="Montserrat SemiBold" panose="00000700000000000000" pitchFamily="2" charset="-52"/>
              </a:rPr>
              <a:t>рет</a:t>
            </a:r>
            <a:r>
              <a:rPr lang="ru-RU" sz="1798" b="1" dirty="0">
                <a:latin typeface="Montserrat SemiBold" panose="00000700000000000000" pitchFamily="2" charset="-52"/>
              </a:rPr>
              <a:t> </a:t>
            </a:r>
            <a:r>
              <a:rPr lang="ru-RU" sz="1798" b="1" dirty="0" err="1">
                <a:latin typeface="Montserrat SemiBold" panose="00000700000000000000" pitchFamily="2" charset="-52"/>
              </a:rPr>
              <a:t>өткізіледі</a:t>
            </a:r>
            <a:endParaRPr lang="ru-RU" sz="1798" b="1" dirty="0">
              <a:latin typeface="Montserrat SemiBold" panose="00000700000000000000" pitchFamily="2" charset="-52"/>
            </a:endParaRPr>
          </a:p>
        </p:txBody>
      </p:sp>
      <p:sp>
        <p:nvSpPr>
          <p:cNvPr id="7" name="Прямоугольник">
            <a:extLst>
              <a:ext uri="{FF2B5EF4-FFF2-40B4-BE49-F238E27FC236}">
                <a16:creationId xmlns:a16="http://schemas.microsoft.com/office/drawing/2014/main" id="{CDCB5AD4-F71C-7A7E-AB70-2D54C9D554A2}"/>
              </a:ext>
            </a:extLst>
          </p:cNvPr>
          <p:cNvSpPr/>
          <p:nvPr/>
        </p:nvSpPr>
        <p:spPr>
          <a:xfrm>
            <a:off x="1502" y="6025763"/>
            <a:ext cx="9144000" cy="823531"/>
          </a:xfrm>
          <a:prstGeom prst="rect">
            <a:avLst/>
          </a:prstGeom>
          <a:solidFill>
            <a:schemeClr val="tx2">
              <a:alpha val="6303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565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">
            <a:extLst>
              <a:ext uri="{FF2B5EF4-FFF2-40B4-BE49-F238E27FC236}">
                <a16:creationId xmlns:a16="http://schemas.microsoft.com/office/drawing/2014/main" id="{31D1DA1B-B408-BD83-634F-235E468F5783}"/>
              </a:ext>
            </a:extLst>
          </p:cNvPr>
          <p:cNvSpPr/>
          <p:nvPr/>
        </p:nvSpPr>
        <p:spPr>
          <a:xfrm>
            <a:off x="0" y="980728"/>
            <a:ext cx="9144000" cy="5472608"/>
          </a:xfrm>
          <a:prstGeom prst="rect">
            <a:avLst/>
          </a:prstGeom>
          <a:solidFill>
            <a:schemeClr val="accent1">
              <a:lumMod val="20000"/>
              <a:lumOff val="80000"/>
              <a:alpha val="6303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">
            <a:extLst>
              <a:ext uri="{FF2B5EF4-FFF2-40B4-BE49-F238E27FC236}">
                <a16:creationId xmlns:a16="http://schemas.microsoft.com/office/drawing/2014/main" id="{3BE0AD31-CBD4-75C2-CB0E-D82F3E7C33D6}"/>
              </a:ext>
            </a:extLst>
          </p:cNvPr>
          <p:cNvSpPr/>
          <p:nvPr/>
        </p:nvSpPr>
        <p:spPr>
          <a:xfrm>
            <a:off x="-13589" y="1"/>
            <a:ext cx="9171178" cy="980728"/>
          </a:xfrm>
          <a:prstGeom prst="rect">
            <a:avLst/>
          </a:prstGeom>
          <a:solidFill>
            <a:schemeClr val="tx2">
              <a:alpha val="6303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ru-RU" sz="1200" dirty="0">
              <a:solidFill>
                <a:srgbClr val="00B0F0"/>
              </a:solidFill>
            </a:endParaRPr>
          </a:p>
        </p:txBody>
      </p:sp>
      <p:sp>
        <p:nvSpPr>
          <p:cNvPr id="18452" name="Заголовок 1"/>
          <p:cNvSpPr txBox="1">
            <a:spLocks/>
          </p:cNvSpPr>
          <p:nvPr/>
        </p:nvSpPr>
        <p:spPr bwMode="auto">
          <a:xfrm>
            <a:off x="1043608" y="370698"/>
            <a:ext cx="6089682" cy="47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sz="2200" b="1" dirty="0">
                <a:solidFill>
                  <a:schemeClr val="bg1"/>
                </a:solidFill>
                <a:latin typeface="Montserrat ExtraBold" panose="00000900000000000000" pitchFamily="2" charset="-52"/>
                <a:cs typeface="Times New Roman" pitchFamily="18" charset="0"/>
              </a:rPr>
              <a:t>ҰБТ ШЕКТІ БАЛЛДАРЫ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prstClr val="white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176684"/>
              </p:ext>
            </p:extLst>
          </p:nvPr>
        </p:nvGraphicFramePr>
        <p:xfrm>
          <a:off x="395536" y="1306648"/>
          <a:ext cx="8352928" cy="53878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52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5744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en-US" sz="1500" b="1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MAX</a:t>
                      </a:r>
                      <a:r>
                        <a:rPr lang="en-US" sz="1500" b="1" baseline="0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baseline="0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балл – </a:t>
                      </a:r>
                      <a:r>
                        <a:rPr lang="ru-RU" sz="1500" b="1" kern="1200" baseline="0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140 ( бес </a:t>
                      </a:r>
                      <a:r>
                        <a:rPr lang="ru-RU" sz="1500" b="1" kern="1200" baseline="0" dirty="0" err="1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пән</a:t>
                      </a:r>
                      <a:r>
                        <a:rPr lang="ru-RU" sz="1500" b="1" kern="1200" baseline="0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kern="1200" baseline="0" dirty="0" err="1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бойынша</a:t>
                      </a:r>
                      <a:r>
                        <a:rPr lang="ru-RU" sz="1500" b="1" kern="1200" baseline="0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)</a:t>
                      </a:r>
                      <a:endParaRPr lang="ru-RU" sz="1500" b="1" kern="1200" baseline="0" dirty="0">
                        <a:solidFill>
                          <a:srgbClr val="002060"/>
                        </a:solidFill>
                        <a:latin typeface="Montserrat SemiBold" panose="00000700000000000000" pitchFamily="2" charset="-52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3707">
                <a:tc>
                  <a:txBody>
                    <a:bodyPr/>
                    <a:lstStyle/>
                    <a:p>
                      <a:r>
                        <a:rPr lang="ru-RU" sz="1500" b="1" baseline="0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      </a:t>
                      </a:r>
                      <a:r>
                        <a:rPr lang="ru-RU" sz="1500" b="1" baseline="0" dirty="0" err="1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Шығармашылық</a:t>
                      </a:r>
                      <a:r>
                        <a:rPr lang="ru-RU" sz="1500" b="1" baseline="0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 БББТ: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k-KZ" sz="1500" b="1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Шығармашылық емтихандарды қосқандағы ең жоғарғы балл</a:t>
                      </a:r>
                      <a:r>
                        <a:rPr lang="ru-RU" sz="1500" b="1" baseline="0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 – </a:t>
                      </a:r>
                      <a:r>
                        <a:rPr lang="ru-RU" sz="1500" b="1" kern="1200" baseline="0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125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500" b="1" kern="1200" baseline="0" dirty="0" err="1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ea typeface="+mn-ea"/>
                          <a:cs typeface="Times New Roman" pitchFamily="18" charset="0"/>
                        </a:rPr>
                        <a:t>Әрбір</a:t>
                      </a:r>
                      <a:r>
                        <a:rPr lang="ru-RU" sz="1500" b="1" kern="1200" baseline="0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kern="1200" baseline="0" dirty="0" err="1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ea typeface="+mn-ea"/>
                          <a:cs typeface="Times New Roman" pitchFamily="18" charset="0"/>
                        </a:rPr>
                        <a:t>шығармашылық</a:t>
                      </a:r>
                      <a:r>
                        <a:rPr lang="ru-RU" sz="1500" b="1" kern="1200" baseline="0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kern="1200" baseline="0" dirty="0" err="1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ea typeface="+mn-ea"/>
                          <a:cs typeface="Times New Roman" pitchFamily="18" charset="0"/>
                        </a:rPr>
                        <a:t>емтихан</a:t>
                      </a:r>
                      <a:r>
                        <a:rPr lang="ru-RU" sz="1500" b="1" kern="1200" baseline="0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ea typeface="+mn-ea"/>
                          <a:cs typeface="Times New Roman" pitchFamily="18" charset="0"/>
                        </a:rPr>
                        <a:t> – 45 </a:t>
                      </a:r>
                      <a:r>
                        <a:rPr lang="ru-RU" sz="1500" b="1" kern="1200" baseline="0" dirty="0" err="1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ea typeface="+mn-ea"/>
                          <a:cs typeface="Times New Roman" pitchFamily="18" charset="0"/>
                        </a:rPr>
                        <a:t>баллды</a:t>
                      </a:r>
                      <a:r>
                        <a:rPr lang="ru-RU" sz="1500" b="1" kern="1200" baseline="0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kern="1200" baseline="0" dirty="0" err="1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ea typeface="+mn-ea"/>
                          <a:cs typeface="Times New Roman" pitchFamily="18" charset="0"/>
                        </a:rPr>
                        <a:t>құрайды</a:t>
                      </a:r>
                      <a:r>
                        <a:rPr lang="ru-RU" sz="1500" b="1" kern="1200" baseline="0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5319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      </a:t>
                      </a:r>
                      <a:r>
                        <a:rPr lang="ru-RU" sz="1500" b="1" dirty="0" err="1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Ұлттық</a:t>
                      </a: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 ЖОО-лар:</a:t>
                      </a:r>
                    </a:p>
                    <a:p>
                      <a:pPr marL="285750" indent="-285750" algn="l" defTabSz="914400" rtl="0" eaLnBrk="1" latinLnBrk="1" hangingPunct="1">
                        <a:buFont typeface="Wingdings" panose="05000000000000000000" pitchFamily="2" charset="2"/>
                        <a:buChar char="Ø"/>
                      </a:pPr>
                      <a:r>
                        <a:rPr lang="en-US" sz="1500" b="1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кемінде</a:t>
                      </a:r>
                      <a:r>
                        <a:rPr lang="en-US" sz="15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65 </a:t>
                      </a:r>
                      <a:r>
                        <a:rPr lang="en-US" sz="1500" b="1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балл</a:t>
                      </a:r>
                      <a:r>
                        <a:rPr lang="ru-RU" sz="15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k-KZ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Педагогикалық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ғылымдар</a:t>
                      </a:r>
                      <a:r>
                        <a:rPr lang="kk-KZ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»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білім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беру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саласы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кемінде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75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балл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,</a:t>
                      </a:r>
                      <a:endParaRPr lang="kk-KZ" sz="15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ontserrat SemiBold" panose="00000700000000000000" pitchFamily="2" charset="-52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kk-KZ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Денсаулық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сақтау</a:t>
                      </a:r>
                      <a:r>
                        <a:rPr lang="kk-KZ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»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білім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беру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саласы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кемінде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70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балл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, </a:t>
                      </a:r>
                      <a:endParaRPr lang="kk-KZ" sz="15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ontserrat SemiBold" panose="00000700000000000000" pitchFamily="2" charset="-52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k-KZ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Ауыл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шаруашылығы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және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биоресурстар</a:t>
                      </a:r>
                      <a:r>
                        <a:rPr lang="kk-KZ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»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, </a:t>
                      </a:r>
                      <a:r>
                        <a:rPr lang="kk-KZ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Ветеринария</a:t>
                      </a:r>
                      <a:r>
                        <a:rPr lang="kk-KZ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»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білім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беру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kk-KZ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салалары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кемінде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60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балл</a:t>
                      </a:r>
                      <a:r>
                        <a:rPr lang="kk-KZ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k-KZ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Құқық</a:t>
                      </a:r>
                      <a:r>
                        <a:rPr lang="kk-KZ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»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даярлау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бағыты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кемінде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75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балл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ҰБТ-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ның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әр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пәні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және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немесе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шығармашылық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емтиханнан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kk-KZ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кемінде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балл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алу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қажет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.</a:t>
                      </a:r>
                      <a:endParaRPr lang="ru-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2433">
                <a:tc>
                  <a:txBody>
                    <a:bodyPr/>
                    <a:lstStyle/>
                    <a:p>
                      <a:r>
                        <a:rPr lang="kk-K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kk-KZ" sz="1500" kern="1200" dirty="0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Б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асқа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Ж</a:t>
                      </a:r>
                      <a:r>
                        <a:rPr lang="kk-KZ" sz="1500" kern="1200" dirty="0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ОО-лар: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кемінде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50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балл</a:t>
                      </a: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;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"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Педагогикалық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ғылымдар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"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білім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беру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саласы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кемінде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75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балл</a:t>
                      </a: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"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Денсаулық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сақтау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"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білім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беру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саласы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кемінде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70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балл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;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"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Құқық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"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даярлау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бағыты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кемінде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75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балл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ҰБТ-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ның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әр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пәні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және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немесе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шығармашылық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емтиханнан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кемінде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балл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алу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қажет</a:t>
                      </a:r>
                      <a:r>
                        <a:rPr lang="en-US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.</a:t>
                      </a:r>
                      <a:endParaRPr lang="ru-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">
            <a:extLst>
              <a:ext uri="{FF2B5EF4-FFF2-40B4-BE49-F238E27FC236}">
                <a16:creationId xmlns:a16="http://schemas.microsoft.com/office/drawing/2014/main" id="{B9BF5A52-BCC6-BDD1-A312-6CC93F67D41A}"/>
              </a:ext>
            </a:extLst>
          </p:cNvPr>
          <p:cNvSpPr/>
          <p:nvPr/>
        </p:nvSpPr>
        <p:spPr>
          <a:xfrm>
            <a:off x="-13589" y="6453336"/>
            <a:ext cx="9171178" cy="425653"/>
          </a:xfrm>
          <a:prstGeom prst="rect">
            <a:avLst/>
          </a:prstGeom>
          <a:solidFill>
            <a:schemeClr val="tx2">
              <a:alpha val="6303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">
            <a:extLst>
              <a:ext uri="{FF2B5EF4-FFF2-40B4-BE49-F238E27FC236}">
                <a16:creationId xmlns:a16="http://schemas.microsoft.com/office/drawing/2014/main" id="{BFB76D7E-72FE-FD6A-318E-F7037A27A05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6303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dirty="0">
              <a:solidFill>
                <a:srgbClr val="00B0F0"/>
              </a:solidFill>
            </a:endParaRP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C6FDC827-6EE1-41F6-A42B-F4D76777B899}"/>
              </a:ext>
            </a:extLst>
          </p:cNvPr>
          <p:cNvSpPr/>
          <p:nvPr/>
        </p:nvSpPr>
        <p:spPr>
          <a:xfrm>
            <a:off x="7790837" y="1826588"/>
            <a:ext cx="1209656" cy="3634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3284175" y="4687143"/>
            <a:ext cx="1863890" cy="3709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275858" y="3851921"/>
            <a:ext cx="1872206" cy="4464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ru-RU" altLang="ko-KR" sz="3600" dirty="0"/>
              <a:t>ПЕДАГОГИКАЛЫҚ ҒЫЛЫМДАР</a:t>
            </a:r>
            <a:endParaRPr lang="ko-KR" altLang="en-US" sz="3600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3828575" y="1083415"/>
            <a:ext cx="720080" cy="43204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иугольник 12"/>
          <p:cNvSpPr/>
          <p:nvPr/>
        </p:nvSpPr>
        <p:spPr>
          <a:xfrm>
            <a:off x="827584" y="1303369"/>
            <a:ext cx="3031120" cy="429747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иугольник 13"/>
          <p:cNvSpPr/>
          <p:nvPr/>
        </p:nvSpPr>
        <p:spPr>
          <a:xfrm rot="10800000">
            <a:off x="4572000" y="1303369"/>
            <a:ext cx="3240360" cy="429747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27583" y="1249596"/>
            <a:ext cx="292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>
                <a:latin typeface="Montserrat" panose="00000500000000000000" pitchFamily="2" charset="-52"/>
              </a:rPr>
              <a:t>Білім беру бағдарламалар </a:t>
            </a:r>
          </a:p>
          <a:p>
            <a:pPr algn="ctr"/>
            <a:r>
              <a:rPr lang="kk-KZ" sz="1400" b="1" dirty="0">
                <a:latin typeface="Montserrat" panose="00000500000000000000" pitchFamily="2" charset="-52"/>
              </a:rPr>
              <a:t>топтарының атауы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6016" y="123251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>
                <a:latin typeface="Montserrat" panose="00000500000000000000" pitchFamily="2" charset="-52"/>
              </a:rPr>
              <a:t>Білім беру </a:t>
            </a:r>
          </a:p>
          <a:p>
            <a:pPr algn="ctr"/>
            <a:r>
              <a:rPr lang="kk-KZ" sz="1400" b="1" dirty="0">
                <a:latin typeface="Montserrat" panose="00000500000000000000" pitchFamily="2" charset="-52"/>
              </a:rPr>
              <a:t>бағдарламаларының атауы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sp>
        <p:nvSpPr>
          <p:cNvPr id="23" name="Выноска со стрелкой вправо 22"/>
          <p:cNvSpPr/>
          <p:nvPr/>
        </p:nvSpPr>
        <p:spPr>
          <a:xfrm>
            <a:off x="683569" y="2175247"/>
            <a:ext cx="2600604" cy="432048"/>
          </a:xfrm>
          <a:prstGeom prst="rightArrowCallout">
            <a:avLst>
              <a:gd name="adj1" fmla="val 29110"/>
              <a:gd name="adj2" fmla="val 36028"/>
              <a:gd name="adj3" fmla="val 101192"/>
              <a:gd name="adj4" fmla="val 7902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84749" y="2204864"/>
            <a:ext cx="2958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Педагогика </a:t>
            </a:r>
            <a:r>
              <a:rPr lang="ru-RU" sz="1200" b="1" dirty="0" err="1">
                <a:latin typeface="Montserrat" panose="00000500000000000000" pitchFamily="2" charset="-52"/>
              </a:rPr>
              <a:t>және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b="1" dirty="0">
                <a:latin typeface="Montserrat" panose="00000500000000000000" pitchFamily="2" charset="-52"/>
              </a:rPr>
              <a:t>психология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284174" y="2227509"/>
            <a:ext cx="1863890" cy="4465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212166" y="222751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6В01103 Педагогика </a:t>
            </a:r>
          </a:p>
          <a:p>
            <a:r>
              <a:rPr lang="ru-RU" sz="1200" dirty="0" err="1">
                <a:latin typeface="Montserrat" panose="00000500000000000000" pitchFamily="2" charset="-52"/>
              </a:rPr>
              <a:t>және</a:t>
            </a:r>
            <a:r>
              <a:rPr lang="ru-RU" sz="1200" dirty="0">
                <a:latin typeface="Montserrat" panose="00000500000000000000" pitchFamily="2" charset="-52"/>
              </a:rPr>
              <a:t> психология</a:t>
            </a:r>
          </a:p>
        </p:txBody>
      </p:sp>
      <p:sp>
        <p:nvSpPr>
          <p:cNvPr id="27" name="Выноска со стрелкой вправо 26"/>
          <p:cNvSpPr/>
          <p:nvPr/>
        </p:nvSpPr>
        <p:spPr>
          <a:xfrm>
            <a:off x="683568" y="2823319"/>
            <a:ext cx="2591109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854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84750" y="2823319"/>
            <a:ext cx="259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Мектепке дейінгі </a:t>
            </a:r>
          </a:p>
          <a:p>
            <a:r>
              <a:rPr lang="kk-KZ" sz="1200" b="1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тәрбиелеу және оқыту</a:t>
            </a:r>
            <a:endParaRPr lang="ru-RU" sz="1200" b="1" dirty="0">
              <a:latin typeface="Montserrat" panose="00000500000000000000" pitchFamily="2" charset="-5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84173" y="2875581"/>
            <a:ext cx="1950797" cy="3797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212165" y="2851159"/>
            <a:ext cx="2223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6В01201 </a:t>
            </a:r>
            <a:r>
              <a:rPr lang="kk-KZ" sz="12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Мектепке дейінгі тәрбиелеу және оқыту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17" name="Выноска со стрелкой вправо 16"/>
          <p:cNvSpPr/>
          <p:nvPr/>
        </p:nvSpPr>
        <p:spPr>
          <a:xfrm>
            <a:off x="683569" y="3405879"/>
            <a:ext cx="2591108" cy="432048"/>
          </a:xfrm>
          <a:prstGeom prst="rightArrowCallout">
            <a:avLst>
              <a:gd name="adj1" fmla="val 25000"/>
              <a:gd name="adj2" fmla="val 31919"/>
              <a:gd name="adj3" fmla="val 86808"/>
              <a:gd name="adj4" fmla="val 7863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98723" y="3392014"/>
            <a:ext cx="236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Дене шынықтыру мұғалімдерін даярлау</a:t>
            </a:r>
            <a:endParaRPr lang="ru-RU" sz="1200" b="1" dirty="0">
              <a:latin typeface="Montserrat" panose="00000500000000000000" pitchFamily="2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84175" y="3418180"/>
            <a:ext cx="1863890" cy="3708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212165" y="3399383"/>
            <a:ext cx="2288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6В01408 </a:t>
            </a:r>
            <a:r>
              <a:rPr lang="kk-KZ" sz="12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Дене шынық-</a:t>
            </a:r>
          </a:p>
          <a:p>
            <a:r>
              <a:rPr lang="kk-KZ" sz="12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тыру және спорт</a:t>
            </a:r>
            <a:endParaRPr lang="kk-KZ" sz="1200" dirty="0">
              <a:latin typeface="Montserrat" panose="00000500000000000000" pitchFamily="2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2165" y="3872081"/>
            <a:ext cx="2007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6В01407</a:t>
            </a:r>
            <a:r>
              <a:rPr lang="kk-KZ" sz="1200" dirty="0">
                <a:latin typeface="Montserrat" panose="00000500000000000000" pitchFamily="2" charset="-52"/>
              </a:rPr>
              <a:t> </a:t>
            </a:r>
            <a:r>
              <a:rPr lang="ru-RU" sz="12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Футбол </a:t>
            </a:r>
          </a:p>
          <a:p>
            <a:r>
              <a:rPr lang="ru-RU" sz="1200" dirty="0" err="1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жаттықтырушы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34" name="Выноска со стрелкой вправо 33"/>
          <p:cNvSpPr/>
          <p:nvPr/>
        </p:nvSpPr>
        <p:spPr>
          <a:xfrm>
            <a:off x="675254" y="4265988"/>
            <a:ext cx="2599423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8426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611560" y="4293096"/>
            <a:ext cx="2504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Математика </a:t>
            </a:r>
            <a:r>
              <a:rPr lang="ru-RU" sz="1200" b="1" dirty="0" err="1">
                <a:latin typeface="Montserrat" panose="00000500000000000000" pitchFamily="2" charset="-52"/>
              </a:rPr>
              <a:t>мұғалімдерін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b="1" dirty="0" err="1">
                <a:latin typeface="Montserrat" panose="00000500000000000000" pitchFamily="2" charset="-52"/>
              </a:rPr>
              <a:t>даярлау</a:t>
            </a:r>
            <a:endParaRPr lang="ru-RU" sz="1200" b="1" dirty="0">
              <a:latin typeface="Montserrat" panose="00000500000000000000" pitchFamily="2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275859" y="4358083"/>
            <a:ext cx="1872205" cy="2540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3212165" y="4365104"/>
            <a:ext cx="1935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6В01509 </a:t>
            </a:r>
            <a:r>
              <a:rPr lang="kk-KZ" sz="1200" dirty="0">
                <a:latin typeface="Montserrat" panose="00000500000000000000" pitchFamily="2" charset="-52"/>
              </a:rPr>
              <a:t>Математика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03849" y="4664169"/>
            <a:ext cx="2296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6В01508 Математика </a:t>
            </a:r>
          </a:p>
          <a:p>
            <a:r>
              <a:rPr lang="ru-RU" sz="1200" dirty="0" err="1">
                <a:latin typeface="Montserrat" panose="00000500000000000000" pitchFamily="2" charset="-52"/>
              </a:rPr>
              <a:t>мұғалімдерін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даярлау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39" name="Выноска со стрелкой вправо 38"/>
          <p:cNvSpPr/>
          <p:nvPr/>
        </p:nvSpPr>
        <p:spPr>
          <a:xfrm>
            <a:off x="675254" y="5229200"/>
            <a:ext cx="2594392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923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627285" y="5199583"/>
            <a:ext cx="2504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Физика </a:t>
            </a:r>
            <a:r>
              <a:rPr lang="ru-RU" sz="1200" b="1" dirty="0" err="1">
                <a:latin typeface="Montserrat" panose="00000500000000000000" pitchFamily="2" charset="-52"/>
              </a:rPr>
              <a:t>мұғалімдерін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b="1" dirty="0" err="1">
                <a:latin typeface="Montserrat" panose="00000500000000000000" pitchFamily="2" charset="-52"/>
              </a:rPr>
              <a:t>даярлау</a:t>
            </a:r>
            <a:endParaRPr lang="ru-RU" sz="1200" b="1" dirty="0">
              <a:latin typeface="Montserrat" panose="00000500000000000000" pitchFamily="2" charset="-52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284173" y="5279616"/>
            <a:ext cx="1863891" cy="4292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3212165" y="5279617"/>
            <a:ext cx="1935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6В01510 Подготовка </a:t>
            </a:r>
          </a:p>
          <a:p>
            <a:r>
              <a:rPr lang="ru-RU" sz="1200" dirty="0">
                <a:latin typeface="Montserrat" panose="00000500000000000000" pitchFamily="2" charset="-52"/>
              </a:rPr>
              <a:t>учителей физики</a:t>
            </a:r>
          </a:p>
        </p:txBody>
      </p:sp>
      <p:sp>
        <p:nvSpPr>
          <p:cNvPr id="44" name="Выноска со стрелкой вправо 43"/>
          <p:cNvSpPr/>
          <p:nvPr/>
        </p:nvSpPr>
        <p:spPr>
          <a:xfrm>
            <a:off x="666939" y="5845006"/>
            <a:ext cx="2602708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915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627285" y="5847655"/>
            <a:ext cx="2504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Информатика </a:t>
            </a:r>
          </a:p>
          <a:p>
            <a:r>
              <a:rPr lang="ru-RU" sz="1200" b="1" dirty="0" err="1">
                <a:latin typeface="Montserrat" panose="00000500000000000000" pitchFamily="2" charset="-52"/>
              </a:rPr>
              <a:t>мұғалімдерін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  <a:r>
              <a:rPr lang="ru-RU" sz="1200" b="1" dirty="0" err="1">
                <a:latin typeface="Montserrat" panose="00000500000000000000" pitchFamily="2" charset="-52"/>
              </a:rPr>
              <a:t>даярлау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75859" y="5888305"/>
            <a:ext cx="1872206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3275859" y="5888305"/>
            <a:ext cx="2000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6В01511 Информатика</a:t>
            </a:r>
          </a:p>
        </p:txBody>
      </p:sp>
      <p:sp>
        <p:nvSpPr>
          <p:cNvPr id="43" name="Овал 42"/>
          <p:cNvSpPr/>
          <p:nvPr/>
        </p:nvSpPr>
        <p:spPr>
          <a:xfrm>
            <a:off x="143508" y="2141583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71500" y="2213591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B001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143508" y="2780928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71500" y="285293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B002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43508" y="3356992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71500" y="342900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B005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126642" y="4214818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66276" y="428625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Montserrat" panose="00000500000000000000" pitchFamily="2" charset="-52"/>
              </a:rPr>
              <a:t>B009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134734" y="5257235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62726" y="5301208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B010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151892" y="5867979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79884" y="5960313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B011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62" name="Выноска со стрелкой влево 61"/>
          <p:cNvSpPr/>
          <p:nvPr/>
        </p:nvSpPr>
        <p:spPr>
          <a:xfrm>
            <a:off x="5180101" y="2241801"/>
            <a:ext cx="1408123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Выноска со стрелкой влево 62"/>
          <p:cNvSpPr/>
          <p:nvPr/>
        </p:nvSpPr>
        <p:spPr>
          <a:xfrm>
            <a:off x="5180101" y="2852936"/>
            <a:ext cx="1408123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364088" y="223898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Биология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География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364088" y="2823319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Биология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География</a:t>
            </a:r>
          </a:p>
        </p:txBody>
      </p:sp>
      <p:sp>
        <p:nvSpPr>
          <p:cNvPr id="65" name="Выноска со стрелкой влево 64"/>
          <p:cNvSpPr/>
          <p:nvPr/>
        </p:nvSpPr>
        <p:spPr>
          <a:xfrm>
            <a:off x="5148064" y="3429000"/>
            <a:ext cx="1440160" cy="772780"/>
          </a:xfrm>
          <a:prstGeom prst="leftArrowCallout">
            <a:avLst>
              <a:gd name="adj1" fmla="val 24999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Выноска со стрелкой влево 65"/>
          <p:cNvSpPr/>
          <p:nvPr/>
        </p:nvSpPr>
        <p:spPr>
          <a:xfrm>
            <a:off x="5175577" y="4492057"/>
            <a:ext cx="1412647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Выноска со стрелкой влево 66"/>
          <p:cNvSpPr/>
          <p:nvPr/>
        </p:nvSpPr>
        <p:spPr>
          <a:xfrm>
            <a:off x="5186456" y="5284658"/>
            <a:ext cx="1401768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Выноска со стрелкой влево 67"/>
          <p:cNvSpPr/>
          <p:nvPr/>
        </p:nvSpPr>
        <p:spPr>
          <a:xfrm>
            <a:off x="5156381" y="5871755"/>
            <a:ext cx="1524878" cy="467183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292080" y="3429000"/>
            <a:ext cx="1647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Творческий </a:t>
            </a:r>
          </a:p>
          <a:p>
            <a:r>
              <a:rPr lang="ru-RU" sz="1200" dirty="0">
                <a:latin typeface="Montserrat" panose="00000500000000000000" pitchFamily="2" charset="-52"/>
              </a:rPr>
              <a:t>экзамен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Творческий</a:t>
            </a:r>
          </a:p>
          <a:p>
            <a:r>
              <a:rPr lang="ru-RU" sz="1200" dirty="0">
                <a:latin typeface="Montserrat" panose="00000500000000000000" pitchFamily="2" charset="-52"/>
              </a:rPr>
              <a:t>экзамен</a:t>
            </a:r>
          </a:p>
          <a:p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450084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Математика</a:t>
            </a:r>
            <a:endParaRPr lang="en-US" sz="1200" dirty="0">
              <a:latin typeface="Montserrat" panose="00000500000000000000" pitchFamily="2" charset="-52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Физика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2080" y="5271591"/>
            <a:ext cx="1433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Физика</a:t>
            </a:r>
            <a:endParaRPr lang="en-US" sz="1200" dirty="0">
              <a:latin typeface="Montserrat" panose="00000500000000000000" pitchFamily="2" charset="-52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Математика</a:t>
            </a:r>
            <a:endParaRPr lang="en-US" sz="1200" dirty="0">
              <a:latin typeface="Montserrat" panose="00000500000000000000" pitchFamily="2" charset="-5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292080" y="587727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Математика</a:t>
            </a:r>
            <a:endParaRPr lang="en-US" sz="1200" dirty="0">
              <a:latin typeface="Montserrat" panose="00000500000000000000" pitchFamily="2" charset="-52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Информатика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F42A331-2442-439C-8E61-75643706AD3F}"/>
              </a:ext>
            </a:extLst>
          </p:cNvPr>
          <p:cNvSpPr/>
          <p:nvPr/>
        </p:nvSpPr>
        <p:spPr>
          <a:xfrm>
            <a:off x="6732240" y="2238981"/>
            <a:ext cx="920379" cy="4375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FC984-717E-4993-9129-A2A3F140841E}"/>
              </a:ext>
            </a:extLst>
          </p:cNvPr>
          <p:cNvSpPr txBox="1"/>
          <p:nvPr/>
        </p:nvSpPr>
        <p:spPr>
          <a:xfrm>
            <a:off x="6746767" y="2204864"/>
            <a:ext cx="777562" cy="502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137/89 </a:t>
            </a:r>
            <a:endParaRPr lang="ru-RU" sz="1200" dirty="0">
              <a:effectLst/>
              <a:latin typeface="Montserrat" panose="00000500000000000000" pitchFamily="2" charset="-52"/>
              <a:ea typeface="Times New Roman" panose="02020603050405020304" pitchFamily="18" charset="0"/>
            </a:endParaRPr>
          </a:p>
          <a:p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(79 кв</a:t>
            </a:r>
            <a:r>
              <a:rPr lang="kk-KZ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12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D711526-2D7D-4DDF-8336-9AE2E6E59486}"/>
              </a:ext>
            </a:extLst>
          </p:cNvPr>
          <p:cNvSpPr/>
          <p:nvPr/>
        </p:nvSpPr>
        <p:spPr>
          <a:xfrm>
            <a:off x="7812360" y="2236468"/>
            <a:ext cx="915077" cy="4375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1424E3-DD22-47EA-950E-CC8EA8DACB1F}"/>
              </a:ext>
            </a:extLst>
          </p:cNvPr>
          <p:cNvSpPr txBox="1"/>
          <p:nvPr/>
        </p:nvSpPr>
        <p:spPr>
          <a:xfrm>
            <a:off x="7956376" y="2276872"/>
            <a:ext cx="654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89</a:t>
            </a:r>
            <a:r>
              <a:rPr lang="en-US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/</a:t>
            </a: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79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ADE9CA8E-6B31-47C3-AFDF-2D0F607CCAA2}"/>
              </a:ext>
            </a:extLst>
          </p:cNvPr>
          <p:cNvSpPr/>
          <p:nvPr/>
        </p:nvSpPr>
        <p:spPr>
          <a:xfrm>
            <a:off x="6732240" y="2828837"/>
            <a:ext cx="920379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4606BF9-6FE9-489B-9B9D-D94C7305E04C}"/>
              </a:ext>
            </a:extLst>
          </p:cNvPr>
          <p:cNvSpPr txBox="1"/>
          <p:nvPr/>
        </p:nvSpPr>
        <p:spPr>
          <a:xfrm>
            <a:off x="6819973" y="2925846"/>
            <a:ext cx="704355" cy="289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105/75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C71E1838-B163-4D75-B4C0-EB38A992B386}"/>
              </a:ext>
            </a:extLst>
          </p:cNvPr>
          <p:cNvSpPr/>
          <p:nvPr/>
        </p:nvSpPr>
        <p:spPr>
          <a:xfrm>
            <a:off x="7812360" y="2823318"/>
            <a:ext cx="915077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DBEA4C9-F302-420B-885E-FF9401D3E03D}"/>
              </a:ext>
            </a:extLst>
          </p:cNvPr>
          <p:cNvSpPr txBox="1"/>
          <p:nvPr/>
        </p:nvSpPr>
        <p:spPr>
          <a:xfrm>
            <a:off x="8094183" y="2924944"/>
            <a:ext cx="654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75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64764151-62D4-4342-99F2-2C0E057375E6}"/>
              </a:ext>
            </a:extLst>
          </p:cNvPr>
          <p:cNvSpPr/>
          <p:nvPr/>
        </p:nvSpPr>
        <p:spPr>
          <a:xfrm>
            <a:off x="6732240" y="3434519"/>
            <a:ext cx="920379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243BBB0-3F27-4EA1-96F0-E446B603E40B}"/>
              </a:ext>
            </a:extLst>
          </p:cNvPr>
          <p:cNvSpPr txBox="1"/>
          <p:nvPr/>
        </p:nvSpPr>
        <p:spPr>
          <a:xfrm>
            <a:off x="6747965" y="3420223"/>
            <a:ext cx="920379" cy="51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125/122 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(101 кв)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C2EF0259-DE49-405D-A094-9ACBE2B15422}"/>
              </a:ext>
            </a:extLst>
          </p:cNvPr>
          <p:cNvSpPr/>
          <p:nvPr/>
        </p:nvSpPr>
        <p:spPr>
          <a:xfrm>
            <a:off x="7812360" y="3429000"/>
            <a:ext cx="915077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1E7DBB1-B2C7-430D-A444-9FACACFFB116}"/>
              </a:ext>
            </a:extLst>
          </p:cNvPr>
          <p:cNvSpPr txBox="1"/>
          <p:nvPr/>
        </p:nvSpPr>
        <p:spPr>
          <a:xfrm>
            <a:off x="7950167" y="3501008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12</a:t>
            </a: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2</a:t>
            </a:r>
            <a:r>
              <a:rPr lang="en-US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/1</a:t>
            </a: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19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228B89FF-E3B0-4695-A396-96BC6FCAF5C0}"/>
              </a:ext>
            </a:extLst>
          </p:cNvPr>
          <p:cNvSpPr/>
          <p:nvPr/>
        </p:nvSpPr>
        <p:spPr>
          <a:xfrm>
            <a:off x="6732240" y="4514639"/>
            <a:ext cx="920379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4CCAC8-AB47-4319-B435-CBD0F527DFFF}"/>
              </a:ext>
            </a:extLst>
          </p:cNvPr>
          <p:cNvSpPr txBox="1"/>
          <p:nvPr/>
        </p:nvSpPr>
        <p:spPr>
          <a:xfrm>
            <a:off x="6747965" y="4500343"/>
            <a:ext cx="920379" cy="51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136/120 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(86 кв)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254BD220-9428-4634-AAB3-CE95656A8431}"/>
              </a:ext>
            </a:extLst>
          </p:cNvPr>
          <p:cNvSpPr/>
          <p:nvPr/>
        </p:nvSpPr>
        <p:spPr>
          <a:xfrm>
            <a:off x="7812360" y="4509120"/>
            <a:ext cx="915077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0F972C7-E0FF-4CEA-BABB-F8CD6661EC20}"/>
              </a:ext>
            </a:extLst>
          </p:cNvPr>
          <p:cNvSpPr txBox="1"/>
          <p:nvPr/>
        </p:nvSpPr>
        <p:spPr>
          <a:xfrm>
            <a:off x="7950167" y="4581128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12</a:t>
            </a: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4</a:t>
            </a:r>
            <a:r>
              <a:rPr lang="en-US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/11</a:t>
            </a: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8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7389ABE2-0FC8-43A3-BB6E-25662DBCB42D}"/>
              </a:ext>
            </a:extLst>
          </p:cNvPr>
          <p:cNvSpPr/>
          <p:nvPr/>
        </p:nvSpPr>
        <p:spPr>
          <a:xfrm>
            <a:off x="6732240" y="5306727"/>
            <a:ext cx="920379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608763A-2275-4107-9954-77E88E9EEEFC}"/>
              </a:ext>
            </a:extLst>
          </p:cNvPr>
          <p:cNvSpPr txBox="1"/>
          <p:nvPr/>
        </p:nvSpPr>
        <p:spPr>
          <a:xfrm>
            <a:off x="6747965" y="5292431"/>
            <a:ext cx="920379" cy="51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130/113 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(76 кв)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1D590840-8489-4B3B-9217-093FABEC585C}"/>
              </a:ext>
            </a:extLst>
          </p:cNvPr>
          <p:cNvSpPr/>
          <p:nvPr/>
        </p:nvSpPr>
        <p:spPr>
          <a:xfrm>
            <a:off x="7812360" y="5301208"/>
            <a:ext cx="915077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6CD6B8-34DB-4E49-A951-C76DC1E3F2C2}"/>
              </a:ext>
            </a:extLst>
          </p:cNvPr>
          <p:cNvSpPr txBox="1"/>
          <p:nvPr/>
        </p:nvSpPr>
        <p:spPr>
          <a:xfrm>
            <a:off x="7950167" y="5373216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11</a:t>
            </a: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3</a:t>
            </a:r>
            <a:r>
              <a:rPr lang="en-US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/10</a:t>
            </a: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5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7A34CC41-07B2-442B-AAE3-BDB887F5193B}"/>
              </a:ext>
            </a:extLst>
          </p:cNvPr>
          <p:cNvSpPr/>
          <p:nvPr/>
        </p:nvSpPr>
        <p:spPr>
          <a:xfrm>
            <a:off x="6732240" y="5882791"/>
            <a:ext cx="920379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142CBC0-E2BE-4AE5-8BC2-3ACC74B9B7AD}"/>
              </a:ext>
            </a:extLst>
          </p:cNvPr>
          <p:cNvSpPr txBox="1"/>
          <p:nvPr/>
        </p:nvSpPr>
        <p:spPr>
          <a:xfrm>
            <a:off x="6747965" y="5868495"/>
            <a:ext cx="920379" cy="51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123/92 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(85 кв)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D2AB0F5F-FCD9-427A-8BD2-BDBEFB5A0D07}"/>
              </a:ext>
            </a:extLst>
          </p:cNvPr>
          <p:cNvSpPr/>
          <p:nvPr/>
        </p:nvSpPr>
        <p:spPr>
          <a:xfrm>
            <a:off x="7812360" y="5877272"/>
            <a:ext cx="915077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E5E2E22-A063-4AD7-97BC-5DD53F17289D}"/>
              </a:ext>
            </a:extLst>
          </p:cNvPr>
          <p:cNvSpPr txBox="1"/>
          <p:nvPr/>
        </p:nvSpPr>
        <p:spPr>
          <a:xfrm>
            <a:off x="7950167" y="5949280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9</a:t>
            </a: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2</a:t>
            </a:r>
            <a:r>
              <a:rPr lang="en-US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/8</a:t>
            </a: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3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B905C1F-7E26-4CD5-B5B9-80F74E422C8B}"/>
              </a:ext>
            </a:extLst>
          </p:cNvPr>
          <p:cNvSpPr/>
          <p:nvPr/>
        </p:nvSpPr>
        <p:spPr>
          <a:xfrm>
            <a:off x="6588224" y="1818964"/>
            <a:ext cx="1064395" cy="3766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3139C74-5C92-4E14-9B57-1BDCA748464F}"/>
              </a:ext>
            </a:extLst>
          </p:cNvPr>
          <p:cNvSpPr txBox="1"/>
          <p:nvPr/>
        </p:nvSpPr>
        <p:spPr>
          <a:xfrm>
            <a:off x="6473665" y="1772816"/>
            <a:ext cx="1317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ЕҰУ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Макс/мин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DB391E2-88F8-423C-8084-0EF179BE1F3A}"/>
              </a:ext>
            </a:extLst>
          </p:cNvPr>
          <p:cNvSpPr txBox="1"/>
          <p:nvPr/>
        </p:nvSpPr>
        <p:spPr>
          <a:xfrm>
            <a:off x="7697159" y="1773977"/>
            <a:ext cx="14113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 </a:t>
            </a:r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конкус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ауыл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квотасы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">
            <a:extLst>
              <a:ext uri="{FF2B5EF4-FFF2-40B4-BE49-F238E27FC236}">
                <a16:creationId xmlns:a16="http://schemas.microsoft.com/office/drawing/2014/main" id="{5B384BC2-C8AD-38B9-9F96-BD049D5611F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6303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dirty="0">
              <a:solidFill>
                <a:srgbClr val="00B0F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sz="3200" dirty="0">
                <a:latin typeface="Montserrat" panose="00000500000000000000" pitchFamily="2" charset="-52"/>
              </a:rPr>
              <a:t>ПЕДАГОГИКАЛЫҚ ҒЫЛЫМДАР</a:t>
            </a:r>
            <a:endParaRPr lang="ru-RU" sz="3200" dirty="0">
              <a:latin typeface="Montserrat" panose="00000500000000000000" pitchFamily="2" charset="-52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80989" y="1083415"/>
            <a:ext cx="720080" cy="43204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711258" y="1626151"/>
            <a:ext cx="2376264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562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19572" y="162880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>
                <a:latin typeface="Montserrat" panose="00000500000000000000" pitchFamily="2" charset="-52"/>
              </a:rPr>
              <a:t>География мұғалім-</a:t>
            </a:r>
          </a:p>
          <a:p>
            <a:r>
              <a:rPr lang="kk-KZ" sz="1200" b="1" dirty="0">
                <a:latin typeface="Montserrat" panose="00000500000000000000" pitchFamily="2" charset="-52"/>
              </a:rPr>
              <a:t>дерін даярлау</a:t>
            </a:r>
            <a:endParaRPr lang="ru-RU" sz="1200" b="1" dirty="0">
              <a:latin typeface="Montserrat" panose="00000500000000000000" pitchFamily="2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59528" y="1700808"/>
            <a:ext cx="1748275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104150" y="1680237"/>
            <a:ext cx="1952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6В01524 География </a:t>
            </a:r>
          </a:p>
          <a:p>
            <a:r>
              <a:rPr lang="ru-RU" sz="1200" dirty="0" err="1">
                <a:latin typeface="Montserrat" panose="00000500000000000000" pitchFamily="2" charset="-52"/>
              </a:rPr>
              <a:t>педагогтерін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даярлау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14" name="Выноска со стрелкой вправо 13"/>
          <p:cNvSpPr/>
          <p:nvPr/>
        </p:nvSpPr>
        <p:spPr>
          <a:xfrm>
            <a:off x="719571" y="2207949"/>
            <a:ext cx="2484277" cy="627283"/>
          </a:xfrm>
          <a:prstGeom prst="rightArrowCallout">
            <a:avLst>
              <a:gd name="adj1" fmla="val 24999"/>
              <a:gd name="adj2" fmla="val 29224"/>
              <a:gd name="adj3" fmla="val 71240"/>
              <a:gd name="adj4" fmla="val 7188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27886" y="2210599"/>
            <a:ext cx="1850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latin typeface="Montserrat" panose="00000500000000000000" pitchFamily="2" charset="-52"/>
              </a:rPr>
              <a:t>Қазақ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  <a:r>
              <a:rPr lang="ru-RU" sz="1200" b="1" dirty="0" err="1">
                <a:latin typeface="Montserrat" panose="00000500000000000000" pitchFamily="2" charset="-52"/>
              </a:rPr>
              <a:t>тілі</a:t>
            </a:r>
            <a:r>
              <a:rPr lang="ru-RU" sz="1200" b="1" dirty="0">
                <a:latin typeface="Montserrat" panose="00000500000000000000" pitchFamily="2" charset="-52"/>
              </a:rPr>
              <a:t> мен </a:t>
            </a:r>
          </a:p>
          <a:p>
            <a:r>
              <a:rPr lang="ru-RU" sz="1200" b="1" dirty="0" err="1">
                <a:latin typeface="Montserrat" panose="00000500000000000000" pitchFamily="2" charset="-52"/>
              </a:rPr>
              <a:t>әдебиеті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  <a:r>
              <a:rPr lang="ru-RU" sz="1200" b="1" dirty="0" err="1">
                <a:latin typeface="Montserrat" panose="00000500000000000000" pitchFamily="2" charset="-52"/>
              </a:rPr>
              <a:t>мұғалім</a:t>
            </a:r>
            <a:r>
              <a:rPr lang="ru-RU" sz="1200" b="1" dirty="0">
                <a:latin typeface="Montserrat" panose="00000500000000000000" pitchFamily="2" charset="-52"/>
              </a:rPr>
              <a:t>-</a:t>
            </a:r>
          </a:p>
          <a:p>
            <a:r>
              <a:rPr lang="ru-RU" sz="1200" b="1" dirty="0" err="1">
                <a:latin typeface="Montserrat" panose="00000500000000000000" pitchFamily="2" charset="-52"/>
              </a:rPr>
              <a:t>дерін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  <a:r>
              <a:rPr lang="ru-RU" sz="1200" b="1" dirty="0" err="1">
                <a:latin typeface="Montserrat" panose="00000500000000000000" pitchFamily="2" charset="-52"/>
              </a:rPr>
              <a:t>даярлау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31840" y="2300426"/>
            <a:ext cx="1763447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131840" y="2278613"/>
            <a:ext cx="1656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6В01717</a:t>
            </a:r>
            <a:r>
              <a:rPr lang="en-US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Қазақ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тілі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dirty="0">
                <a:latin typeface="Montserrat" panose="00000500000000000000" pitchFamily="2" charset="-52"/>
              </a:rPr>
              <a:t>мен </a:t>
            </a:r>
            <a:r>
              <a:rPr lang="ru-RU" sz="1200" dirty="0" err="1">
                <a:latin typeface="Montserrat" panose="00000500000000000000" pitchFamily="2" charset="-52"/>
              </a:rPr>
              <a:t>әдебиеті</a:t>
            </a:r>
            <a:r>
              <a:rPr lang="ru-RU" sz="1200" dirty="0"/>
              <a:t>	</a:t>
            </a:r>
          </a:p>
        </p:txBody>
      </p:sp>
      <p:sp>
        <p:nvSpPr>
          <p:cNvPr id="18" name="Выноска со стрелкой вправо 17"/>
          <p:cNvSpPr/>
          <p:nvPr/>
        </p:nvSpPr>
        <p:spPr>
          <a:xfrm>
            <a:off x="675607" y="2922295"/>
            <a:ext cx="2484278" cy="637408"/>
          </a:xfrm>
          <a:prstGeom prst="rightArrowCallout">
            <a:avLst>
              <a:gd name="adj1" fmla="val 19428"/>
              <a:gd name="adj2" fmla="val 29202"/>
              <a:gd name="adj3" fmla="val 70095"/>
              <a:gd name="adj4" fmla="val 7382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83921" y="2924944"/>
            <a:ext cx="2087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latin typeface="Montserrat" panose="00000500000000000000" pitchFamily="2" charset="-52"/>
              </a:rPr>
              <a:t>Орыс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  <a:r>
              <a:rPr lang="ru-RU" sz="1200" b="1" dirty="0" err="1">
                <a:latin typeface="Montserrat" panose="00000500000000000000" pitchFamily="2" charset="-52"/>
              </a:rPr>
              <a:t>тілі</a:t>
            </a:r>
            <a:r>
              <a:rPr lang="ru-RU" sz="1200" b="1" dirty="0">
                <a:latin typeface="Montserrat" panose="00000500000000000000" pitchFamily="2" charset="-52"/>
              </a:rPr>
              <a:t> мен </a:t>
            </a:r>
          </a:p>
          <a:p>
            <a:r>
              <a:rPr lang="ru-RU" sz="1200" b="1" dirty="0" err="1">
                <a:latin typeface="Montserrat" panose="00000500000000000000" pitchFamily="2" charset="-52"/>
              </a:rPr>
              <a:t>әдебиеті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  <a:r>
              <a:rPr lang="ru-RU" sz="1200" b="1" dirty="0" err="1">
                <a:latin typeface="Montserrat" panose="00000500000000000000" pitchFamily="2" charset="-52"/>
              </a:rPr>
              <a:t>мұғалім</a:t>
            </a:r>
            <a:r>
              <a:rPr lang="ru-RU" sz="1200" b="1" dirty="0">
                <a:latin typeface="Montserrat" panose="00000500000000000000" pitchFamily="2" charset="-52"/>
              </a:rPr>
              <a:t>-</a:t>
            </a:r>
          </a:p>
          <a:p>
            <a:r>
              <a:rPr lang="ru-RU" sz="1200" b="1" dirty="0" err="1">
                <a:latin typeface="Montserrat" panose="00000500000000000000" pitchFamily="2" charset="-52"/>
              </a:rPr>
              <a:t>дерін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  <a:r>
              <a:rPr lang="ru-RU" sz="1200" b="1" dirty="0" err="1">
                <a:latin typeface="Montserrat" panose="00000500000000000000" pitchFamily="2" charset="-52"/>
              </a:rPr>
              <a:t>даярлау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131840" y="2979495"/>
            <a:ext cx="1772513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131839" y="2967335"/>
            <a:ext cx="1699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6В01718 </a:t>
            </a:r>
            <a:r>
              <a:rPr lang="ru-RU" sz="1200" dirty="0" err="1">
                <a:latin typeface="Montserrat" panose="00000500000000000000" pitchFamily="2" charset="-52"/>
              </a:rPr>
              <a:t>Орыс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тілі</a:t>
            </a:r>
            <a:r>
              <a:rPr lang="ru-RU" sz="1200" dirty="0">
                <a:latin typeface="Montserrat" panose="00000500000000000000" pitchFamily="2" charset="-52"/>
              </a:rPr>
              <a:t> мен </a:t>
            </a:r>
            <a:r>
              <a:rPr lang="ru-RU" sz="1200" dirty="0" err="1">
                <a:latin typeface="Montserrat" panose="00000500000000000000" pitchFamily="2" charset="-52"/>
              </a:rPr>
              <a:t>әдебиет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22" name="Выноска со стрелкой вправо 21"/>
          <p:cNvSpPr/>
          <p:nvPr/>
        </p:nvSpPr>
        <p:spPr>
          <a:xfrm>
            <a:off x="683922" y="3744369"/>
            <a:ext cx="2484278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382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92237" y="3714752"/>
            <a:ext cx="2295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latin typeface="Montserrat" panose="00000500000000000000" pitchFamily="2" charset="-52"/>
              </a:rPr>
              <a:t>Шет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  <a:r>
              <a:rPr lang="ru-RU" sz="1200" b="1" dirty="0" err="1">
                <a:latin typeface="Montserrat" panose="00000500000000000000" pitchFamily="2" charset="-52"/>
              </a:rPr>
              <a:t>тілі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  <a:r>
              <a:rPr lang="ru-RU" sz="1200" b="1" dirty="0" err="1">
                <a:latin typeface="Montserrat" panose="00000500000000000000" pitchFamily="2" charset="-52"/>
              </a:rPr>
              <a:t>мұғалім</a:t>
            </a:r>
            <a:r>
              <a:rPr lang="ru-RU" sz="1200" b="1" dirty="0">
                <a:latin typeface="Montserrat" panose="00000500000000000000" pitchFamily="2" charset="-52"/>
              </a:rPr>
              <a:t>-</a:t>
            </a:r>
          </a:p>
          <a:p>
            <a:r>
              <a:rPr lang="ru-RU" sz="1200" b="1" dirty="0" err="1">
                <a:latin typeface="Montserrat" panose="00000500000000000000" pitchFamily="2" charset="-52"/>
              </a:rPr>
              <a:t>дерін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  <a:r>
              <a:rPr lang="ru-RU" sz="1200" b="1" dirty="0" err="1">
                <a:latin typeface="Montserrat" panose="00000500000000000000" pitchFamily="2" charset="-52"/>
              </a:rPr>
              <a:t>даярлау</a:t>
            </a:r>
            <a:endParaRPr lang="ru-RU" sz="1200" b="1" dirty="0">
              <a:latin typeface="Montserrat" panose="00000500000000000000" pitchFamily="2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168192" y="3460357"/>
            <a:ext cx="1763848" cy="7543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160239" y="4263479"/>
            <a:ext cx="1771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6В01721 </a:t>
            </a:r>
            <a:r>
              <a:rPr lang="ru-RU" sz="1200" dirty="0" err="1">
                <a:latin typeface="Montserrat" panose="00000500000000000000" pitchFamily="2" charset="-52"/>
              </a:rPr>
              <a:t>Шетел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тілі</a:t>
            </a:r>
            <a:r>
              <a:rPr lang="ru-RU" sz="1200" dirty="0">
                <a:latin typeface="Montserrat" panose="00000500000000000000" pitchFamily="2" charset="-52"/>
              </a:rPr>
              <a:t>: </a:t>
            </a:r>
          </a:p>
          <a:p>
            <a:r>
              <a:rPr lang="ru-RU" sz="1200" dirty="0" err="1">
                <a:latin typeface="Montserrat" panose="00000500000000000000" pitchFamily="2" charset="-52"/>
              </a:rPr>
              <a:t>екі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шетел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тілі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27" name="Выноска со стрелкой вправо 26"/>
          <p:cNvSpPr/>
          <p:nvPr/>
        </p:nvSpPr>
        <p:spPr>
          <a:xfrm>
            <a:off x="675608" y="5008528"/>
            <a:ext cx="2661014" cy="587100"/>
          </a:xfrm>
          <a:prstGeom prst="rightArrowCallout">
            <a:avLst>
              <a:gd name="adj1" fmla="val 27694"/>
              <a:gd name="adj2" fmla="val 25312"/>
              <a:gd name="adj3" fmla="val 65260"/>
              <a:gd name="adj4" fmla="val 7739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11560" y="5055567"/>
            <a:ext cx="2376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latin typeface="Montserrat" panose="00000500000000000000" pitchFamily="2" charset="-52"/>
              </a:rPr>
              <a:t>Әлеуметтік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b="1" dirty="0" err="1">
                <a:latin typeface="Montserrat" panose="00000500000000000000" pitchFamily="2" charset="-52"/>
              </a:rPr>
              <a:t>педагогтерді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  <a:r>
              <a:rPr lang="ru-RU" sz="1200" b="1" dirty="0" err="1">
                <a:latin typeface="Montserrat" panose="00000500000000000000" pitchFamily="2" charset="-52"/>
              </a:rPr>
              <a:t>даярлау</a:t>
            </a:r>
            <a:r>
              <a:rPr lang="ru-RU" sz="1200" b="1" dirty="0">
                <a:latin typeface="Montserrat" panose="00000500000000000000" pitchFamily="2" charset="-52"/>
              </a:rPr>
              <a:t>	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320178" y="5085184"/>
            <a:ext cx="1863541" cy="5245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308935" y="5157192"/>
            <a:ext cx="1874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6В01823 </a:t>
            </a:r>
            <a:r>
              <a:rPr lang="ru-RU" sz="1200" dirty="0" err="1">
                <a:latin typeface="Montserrat" panose="00000500000000000000" pitchFamily="2" charset="-52"/>
              </a:rPr>
              <a:t>Әлеуметтік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dirty="0">
                <a:latin typeface="Montserrat" panose="00000500000000000000" pitchFamily="2" charset="-52"/>
              </a:rPr>
              <a:t>педагогика</a:t>
            </a:r>
          </a:p>
        </p:txBody>
      </p:sp>
      <p:sp>
        <p:nvSpPr>
          <p:cNvPr id="31" name="Овал 30"/>
          <p:cNvSpPr/>
          <p:nvPr/>
        </p:nvSpPr>
        <p:spPr>
          <a:xfrm>
            <a:off x="179512" y="1626151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07504" y="1711841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Montserrat" panose="00000500000000000000" pitchFamily="2" charset="-52"/>
              </a:rPr>
              <a:t>B014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79512" y="2204864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07504" y="2276872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Montserrat" panose="00000500000000000000" pitchFamily="2" charset="-52"/>
              </a:rPr>
              <a:t>B016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179512" y="2924944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107504" y="2996952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Montserrat" panose="00000500000000000000" pitchFamily="2" charset="-52"/>
              </a:rPr>
              <a:t>B017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79512" y="3744369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107504" y="3866381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Montserrat" panose="00000500000000000000" pitchFamily="2" charset="-52"/>
              </a:rPr>
              <a:t>B018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179512" y="5085184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107504" y="5157192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Montserrat" panose="00000500000000000000" pitchFamily="2" charset="-52"/>
              </a:rPr>
              <a:t>B019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1" y="3501008"/>
            <a:ext cx="1869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6В01720 </a:t>
            </a:r>
            <a:r>
              <a:rPr lang="ru-RU" sz="1200" dirty="0" err="1">
                <a:latin typeface="Montserrat" panose="00000500000000000000" pitchFamily="2" charset="-52"/>
              </a:rPr>
              <a:t>Шетел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тілі</a:t>
            </a:r>
            <a:r>
              <a:rPr lang="ru-RU" sz="1200" dirty="0">
                <a:latin typeface="Montserrat" panose="00000500000000000000" pitchFamily="2" charset="-52"/>
              </a:rPr>
              <a:t>: </a:t>
            </a:r>
          </a:p>
          <a:p>
            <a:r>
              <a:rPr lang="ru-RU" sz="1200" dirty="0" err="1">
                <a:latin typeface="Montserrat" panose="00000500000000000000" pitchFamily="2" charset="-52"/>
              </a:rPr>
              <a:t>екі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шетел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тілі</a:t>
            </a:r>
            <a:r>
              <a:rPr lang="ru-RU" sz="1200" dirty="0">
                <a:latin typeface="Montserrat" panose="00000500000000000000" pitchFamily="2" charset="-52"/>
              </a:rPr>
              <a:t> (</a:t>
            </a:r>
            <a:r>
              <a:rPr lang="ru-RU" sz="1200" dirty="0" err="1">
                <a:latin typeface="Montserrat" panose="00000500000000000000" pitchFamily="2" charset="-52"/>
              </a:rPr>
              <a:t>негізгі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неміс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тілі</a:t>
            </a:r>
            <a:r>
              <a:rPr lang="ru-RU" sz="1200" dirty="0">
                <a:latin typeface="Montserrat" panose="00000500000000000000" pitchFamily="2" charset="-52"/>
              </a:rPr>
              <a:t>)</a:t>
            </a:r>
          </a:p>
        </p:txBody>
      </p:sp>
      <p:sp>
        <p:nvSpPr>
          <p:cNvPr id="4" name="Выноска со стрелкой влево 3"/>
          <p:cNvSpPr/>
          <p:nvPr/>
        </p:nvSpPr>
        <p:spPr>
          <a:xfrm>
            <a:off x="4916118" y="1623392"/>
            <a:ext cx="1960138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148064" y="1623392"/>
            <a:ext cx="1875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География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err="1">
                <a:latin typeface="Montserrat" panose="00000500000000000000" pitchFamily="2" charset="-52"/>
              </a:rPr>
              <a:t>Дүниежүзі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тарихы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44" name="Выноска со стрелкой влево 43"/>
          <p:cNvSpPr/>
          <p:nvPr/>
        </p:nvSpPr>
        <p:spPr>
          <a:xfrm>
            <a:off x="4909823" y="2228964"/>
            <a:ext cx="2009322" cy="437565"/>
          </a:xfrm>
          <a:prstGeom prst="leftArrowCallout">
            <a:avLst>
              <a:gd name="adj1" fmla="val 25000"/>
              <a:gd name="adj2" fmla="val 25359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Выноска со стрелкой влево 44"/>
          <p:cNvSpPr/>
          <p:nvPr/>
        </p:nvSpPr>
        <p:spPr>
          <a:xfrm>
            <a:off x="4932040" y="2892428"/>
            <a:ext cx="1960138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Выноска со стрелкой влево 45"/>
          <p:cNvSpPr/>
          <p:nvPr/>
        </p:nvSpPr>
        <p:spPr>
          <a:xfrm>
            <a:off x="5060134" y="3969767"/>
            <a:ext cx="1888130" cy="475619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864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Выноска со стрелкой влево 46"/>
          <p:cNvSpPr/>
          <p:nvPr/>
        </p:nvSpPr>
        <p:spPr>
          <a:xfrm>
            <a:off x="5234667" y="5157192"/>
            <a:ext cx="1397878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148064" y="2204864"/>
            <a:ext cx="1966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 err="1">
                <a:latin typeface="Montserrat" panose="00000500000000000000" pitchFamily="2" charset="-52"/>
              </a:rPr>
              <a:t>Қазақ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тілі</a:t>
            </a:r>
            <a:endParaRPr lang="ru-RU" sz="1200" dirty="0">
              <a:latin typeface="Montserrat" panose="00000500000000000000" pitchFamily="2" charset="-52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err="1">
                <a:latin typeface="Montserrat" panose="00000500000000000000" pitchFamily="2" charset="-52"/>
              </a:rPr>
              <a:t>Қазақ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әдебиеті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4489" y="2852936"/>
            <a:ext cx="1808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 err="1"/>
              <a:t>Орыс</a:t>
            </a:r>
            <a:r>
              <a:rPr lang="ru-RU" sz="1200" dirty="0"/>
              <a:t> </a:t>
            </a:r>
            <a:r>
              <a:rPr lang="ru-RU" sz="1200" dirty="0" err="1"/>
              <a:t>тілі</a:t>
            </a:r>
            <a:endParaRPr lang="ru-RU" sz="1200" dirty="0"/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err="1"/>
              <a:t>Орыс</a:t>
            </a:r>
            <a:r>
              <a:rPr lang="ru-RU" sz="1200" dirty="0"/>
              <a:t> </a:t>
            </a:r>
            <a:r>
              <a:rPr lang="ru-RU" sz="1200" dirty="0" err="1"/>
              <a:t>әдебиеті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182834" y="4005064"/>
            <a:ext cx="1909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 err="1">
                <a:latin typeface="Montserrat" panose="00000500000000000000" pitchFamily="2" charset="-52"/>
              </a:rPr>
              <a:t>Шет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тілі</a:t>
            </a:r>
            <a:endParaRPr lang="ru-RU" sz="1200" dirty="0">
              <a:latin typeface="Montserrat" panose="00000500000000000000" pitchFamily="2" charset="-52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err="1">
                <a:latin typeface="Montserrat" panose="00000500000000000000" pitchFamily="2" charset="-52"/>
              </a:rPr>
              <a:t>Дүниежүзі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тарихы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27943" y="5127575"/>
            <a:ext cx="1492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Биология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География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3B40E52C-6B5B-4E8A-899A-156E0CEB990E}"/>
              </a:ext>
            </a:extLst>
          </p:cNvPr>
          <p:cNvSpPr/>
          <p:nvPr/>
        </p:nvSpPr>
        <p:spPr>
          <a:xfrm>
            <a:off x="7042489" y="1637688"/>
            <a:ext cx="870865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1E117C0-8D1D-48B3-9E32-D358D2B770F3}"/>
              </a:ext>
            </a:extLst>
          </p:cNvPr>
          <p:cNvSpPr txBox="1"/>
          <p:nvPr/>
        </p:nvSpPr>
        <p:spPr>
          <a:xfrm>
            <a:off x="7057024" y="1623392"/>
            <a:ext cx="872055" cy="51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121/90 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(97 кв</a:t>
            </a:r>
            <a:r>
              <a:rPr lang="kk-KZ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B2CFE195-2710-4FAE-939D-5FC6D83B9CEE}"/>
              </a:ext>
            </a:extLst>
          </p:cNvPr>
          <p:cNvSpPr/>
          <p:nvPr/>
        </p:nvSpPr>
        <p:spPr>
          <a:xfrm>
            <a:off x="8073095" y="1632169"/>
            <a:ext cx="915077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807B93F-8842-4C3F-AB0C-BBF3934A26F8}"/>
              </a:ext>
            </a:extLst>
          </p:cNvPr>
          <p:cNvSpPr txBox="1"/>
          <p:nvPr/>
        </p:nvSpPr>
        <p:spPr>
          <a:xfrm>
            <a:off x="8210902" y="1704177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98</a:t>
            </a:r>
            <a:r>
              <a:rPr lang="en-US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/</a:t>
            </a: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90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0886EE40-51F9-4E36-A97D-E4A50E0AC86B}"/>
              </a:ext>
            </a:extLst>
          </p:cNvPr>
          <p:cNvSpPr/>
          <p:nvPr/>
        </p:nvSpPr>
        <p:spPr>
          <a:xfrm>
            <a:off x="7041299" y="2219160"/>
            <a:ext cx="872055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CEAAD00-90DB-4B9B-8230-0DAE5DAE473C}"/>
              </a:ext>
            </a:extLst>
          </p:cNvPr>
          <p:cNvSpPr txBox="1"/>
          <p:nvPr/>
        </p:nvSpPr>
        <p:spPr>
          <a:xfrm>
            <a:off x="7057025" y="2204864"/>
            <a:ext cx="856330" cy="51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130/113 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(76 кв)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B5328B18-ADE4-4088-83A8-62FD0FCB60BC}"/>
              </a:ext>
            </a:extLst>
          </p:cNvPr>
          <p:cNvSpPr/>
          <p:nvPr/>
        </p:nvSpPr>
        <p:spPr>
          <a:xfrm>
            <a:off x="8073095" y="2213641"/>
            <a:ext cx="915077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12A7AA3-1B80-4987-8F30-05445E242489}"/>
              </a:ext>
            </a:extLst>
          </p:cNvPr>
          <p:cNvSpPr txBox="1"/>
          <p:nvPr/>
        </p:nvSpPr>
        <p:spPr>
          <a:xfrm>
            <a:off x="8259226" y="2285649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</a:t>
            </a: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13</a:t>
            </a:r>
            <a:r>
              <a:rPr lang="en-US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/1</a:t>
            </a: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05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B7D279F8-3A46-4E1C-86DF-1BBB9648405F}"/>
              </a:ext>
            </a:extLst>
          </p:cNvPr>
          <p:cNvSpPr/>
          <p:nvPr/>
        </p:nvSpPr>
        <p:spPr>
          <a:xfrm>
            <a:off x="7020272" y="2867232"/>
            <a:ext cx="920379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BA65AC4-423B-466E-BD98-D4FE5B893A10}"/>
              </a:ext>
            </a:extLst>
          </p:cNvPr>
          <p:cNvSpPr txBox="1"/>
          <p:nvPr/>
        </p:nvSpPr>
        <p:spPr>
          <a:xfrm>
            <a:off x="7035998" y="2852936"/>
            <a:ext cx="893082" cy="73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128/94 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(77 кв)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endParaRPr lang="kk-KZ" sz="1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7F222E4-BFE6-4BA2-BEC7-C0A26A1C7816}"/>
              </a:ext>
            </a:extLst>
          </p:cNvPr>
          <p:cNvSpPr/>
          <p:nvPr/>
        </p:nvSpPr>
        <p:spPr>
          <a:xfrm>
            <a:off x="8068746" y="2861713"/>
            <a:ext cx="915077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CD9EA2C-D105-4E51-BDAB-C5D505D37F82}"/>
              </a:ext>
            </a:extLst>
          </p:cNvPr>
          <p:cNvSpPr txBox="1"/>
          <p:nvPr/>
        </p:nvSpPr>
        <p:spPr>
          <a:xfrm>
            <a:off x="8238199" y="2933721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93</a:t>
            </a:r>
            <a:r>
              <a:rPr lang="en-US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/</a:t>
            </a: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80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1AE13DBC-121A-41C2-B07A-67D36BB49A74}"/>
              </a:ext>
            </a:extLst>
          </p:cNvPr>
          <p:cNvSpPr/>
          <p:nvPr/>
        </p:nvSpPr>
        <p:spPr>
          <a:xfrm>
            <a:off x="7020272" y="3947352"/>
            <a:ext cx="920379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955E824-4815-4AAB-9CC8-CD56A69E8DB2}"/>
              </a:ext>
            </a:extLst>
          </p:cNvPr>
          <p:cNvSpPr txBox="1"/>
          <p:nvPr/>
        </p:nvSpPr>
        <p:spPr>
          <a:xfrm>
            <a:off x="7035998" y="3933056"/>
            <a:ext cx="893082" cy="73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133/124 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(78 кв)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endParaRPr lang="kk-KZ" sz="1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A39C507F-DC92-4240-803C-9A6DF36235ED}"/>
              </a:ext>
            </a:extLst>
          </p:cNvPr>
          <p:cNvSpPr/>
          <p:nvPr/>
        </p:nvSpPr>
        <p:spPr>
          <a:xfrm>
            <a:off x="8068746" y="3941833"/>
            <a:ext cx="915077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5C14378-BB47-4724-A2E3-86244C507085}"/>
              </a:ext>
            </a:extLst>
          </p:cNvPr>
          <p:cNvSpPr txBox="1"/>
          <p:nvPr/>
        </p:nvSpPr>
        <p:spPr>
          <a:xfrm>
            <a:off x="8238199" y="4013841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120</a:t>
            </a:r>
            <a:r>
              <a:rPr lang="en-US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/112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071A67DD-C4C3-48E9-B0B2-4562E68318AE}"/>
              </a:ext>
            </a:extLst>
          </p:cNvPr>
          <p:cNvSpPr/>
          <p:nvPr/>
        </p:nvSpPr>
        <p:spPr>
          <a:xfrm>
            <a:off x="7020272" y="5153545"/>
            <a:ext cx="920379" cy="4561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6950B5F-543A-4B4A-9D9A-F74B7A4E62D4}"/>
              </a:ext>
            </a:extLst>
          </p:cNvPr>
          <p:cNvSpPr txBox="1"/>
          <p:nvPr/>
        </p:nvSpPr>
        <p:spPr>
          <a:xfrm>
            <a:off x="7035998" y="5139249"/>
            <a:ext cx="893082" cy="73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96/75 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r>
              <a:rPr lang="kk-KZ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(75 кв)</a:t>
            </a:r>
          </a:p>
          <a:p>
            <a:pPr marL="12700" algn="ctr">
              <a:lnSpc>
                <a:spcPct val="115000"/>
              </a:lnSpc>
              <a:spcAft>
                <a:spcPts val="100"/>
              </a:spcAft>
            </a:pPr>
            <a:endParaRPr lang="kk-KZ" sz="1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4C4691DA-7141-4563-8E6B-F09EAF990D8C}"/>
              </a:ext>
            </a:extLst>
          </p:cNvPr>
          <p:cNvSpPr/>
          <p:nvPr/>
        </p:nvSpPr>
        <p:spPr>
          <a:xfrm>
            <a:off x="8068746" y="5148026"/>
            <a:ext cx="915077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01A088A-B28D-4D12-B724-AA756F722988}"/>
              </a:ext>
            </a:extLst>
          </p:cNvPr>
          <p:cNvSpPr txBox="1"/>
          <p:nvPr/>
        </p:nvSpPr>
        <p:spPr>
          <a:xfrm>
            <a:off x="8163139" y="5238639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75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E96E1497-0CB3-45B0-A4E1-2D6D4ABE3A53}"/>
              </a:ext>
            </a:extLst>
          </p:cNvPr>
          <p:cNvSpPr/>
          <p:nvPr/>
        </p:nvSpPr>
        <p:spPr>
          <a:xfrm>
            <a:off x="8069803" y="1227946"/>
            <a:ext cx="914020" cy="323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58DA56C4-98A6-47F6-8CDB-98DD098FF680}"/>
              </a:ext>
            </a:extLst>
          </p:cNvPr>
          <p:cNvSpPr/>
          <p:nvPr/>
        </p:nvSpPr>
        <p:spPr>
          <a:xfrm>
            <a:off x="7042489" y="1227946"/>
            <a:ext cx="886590" cy="3288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6280CDF-BF39-40DD-B1E6-A34A062ACC22}"/>
              </a:ext>
            </a:extLst>
          </p:cNvPr>
          <p:cNvSpPr txBox="1"/>
          <p:nvPr/>
        </p:nvSpPr>
        <p:spPr>
          <a:xfrm>
            <a:off x="7158079" y="1196752"/>
            <a:ext cx="804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ЕҰУ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8F6E254-33C8-422B-9CD1-574912FE1A45}"/>
              </a:ext>
            </a:extLst>
          </p:cNvPr>
          <p:cNvSpPr txBox="1"/>
          <p:nvPr/>
        </p:nvSpPr>
        <p:spPr>
          <a:xfrm>
            <a:off x="8336808" y="1196752"/>
            <a:ext cx="69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ҚР</a:t>
            </a:r>
          </a:p>
        </p:txBody>
      </p:sp>
    </p:spTree>
    <p:extLst>
      <p:ext uri="{BB962C8B-B14F-4D97-AF65-F5344CB8AC3E}">
        <p14:creationId xmlns:p14="http://schemas.microsoft.com/office/powerpoint/2010/main" val="873727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9200</TotalTime>
  <Words>1960</Words>
  <Application>Microsoft Office PowerPoint</Application>
  <PresentationFormat>Экран (4:3)</PresentationFormat>
  <Paragraphs>739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맑은 고딕</vt:lpstr>
      <vt:lpstr>Arial</vt:lpstr>
      <vt:lpstr>Calibri</vt:lpstr>
      <vt:lpstr>Montserrat</vt:lpstr>
      <vt:lpstr>Montserrat ExtraBold</vt:lpstr>
      <vt:lpstr>Montserrat SemiBold</vt:lpstr>
      <vt:lpstr>Palatino Linotype</vt:lpstr>
      <vt:lpstr>Times New Roman</vt:lpstr>
      <vt:lpstr>Wingdings</vt:lpstr>
      <vt:lpstr>Office Theme</vt:lpstr>
      <vt:lpstr>Custom Design</vt:lpstr>
      <vt:lpstr>Презентация PowerPoint</vt:lpstr>
      <vt:lpstr>2023 жылы ҰБТ бойынша болатын өзгерістер</vt:lpstr>
      <vt:lpstr>2023 жылы ҰБТ бойынша болатын өзгерістер</vt:lpstr>
      <vt:lpstr>Презентация PowerPoint</vt:lpstr>
      <vt:lpstr>Презентация PowerPoint</vt:lpstr>
      <vt:lpstr>Презентация PowerPoint</vt:lpstr>
      <vt:lpstr>Презентация PowerPoint</vt:lpstr>
      <vt:lpstr> ПЕДАГОГИКАЛЫҚ ҒЫЛЫМДАР</vt:lpstr>
      <vt:lpstr>ПЕДАГОГИКАЛЫҚ ҒЫЛЫМДАР</vt:lpstr>
      <vt:lpstr>ӨНЕР ЖӘНЕ ГУМАНИТАРЛЫҚ ҒЫЛЫМДАР</vt:lpstr>
      <vt:lpstr>ӨНЕР ЖӘНЕ ГУМАНИТАРЛЫҚ ҒЫЛЫМДАР</vt:lpstr>
      <vt:lpstr>ӘЛЕУМЕТТІК ҒЫЛЫМДАР, ЖУРНАЛИСТИКА  ЖӘНЕ АҚПАРАТТАНДЫРУ</vt:lpstr>
      <vt:lpstr>БИЗНЕС, БАСҚАРУ ЖӘНЕ ҚҰҚЫҚ</vt:lpstr>
      <vt:lpstr>БИЗНЕС, БАСҚАРУ ЖӘНЕ ҚҰҚЫҚ</vt:lpstr>
      <vt:lpstr>    ЖАРАТЫЛЫСТАНУ ҒЫЛЫМДАРЫ,      МАТЕМАТИКА ЖӘНЕ СТАТИСТИКА</vt:lpstr>
      <vt:lpstr>    ЖАРАТЫЛЫСТАНУ ҒЫЛЫМДАРЫ,      МАТЕМАТИКА ЖӘНЕ СТАТИСТИКА</vt:lpstr>
      <vt:lpstr>АҚПАРАТТЫҚ-КОММУНИКАЦИЯЛЫҚ ТЕХНОЛОГИЯЛАР</vt:lpstr>
      <vt:lpstr>ИНЖЕНЕРЛІК, ӨҢДЕУ ЖӘНЕ  ҚҰРЫЛЫС САЛАСЫ</vt:lpstr>
      <vt:lpstr>    ИНЖЕНЕРЛІК, ӨҢДЕУ ЖӘНЕ       ҚҰРЫЛЫС САЛАСЫ</vt:lpstr>
      <vt:lpstr>ҚЫЗМЕТ КӨРСЕТУ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91 школа</cp:lastModifiedBy>
  <cp:revision>530</cp:revision>
  <cp:lastPrinted>2022-02-18T08:20:41Z</cp:lastPrinted>
  <dcterms:created xsi:type="dcterms:W3CDTF">2014-04-01T16:35:38Z</dcterms:created>
  <dcterms:modified xsi:type="dcterms:W3CDTF">2023-01-17T11:10:41Z</dcterms:modified>
</cp:coreProperties>
</file>