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9" r:id="rId5"/>
    <p:sldId id="306" r:id="rId6"/>
    <p:sldId id="305" r:id="rId7"/>
    <p:sldId id="307" r:id="rId8"/>
    <p:sldId id="30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C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9CA74-5168-4B32-ABF2-D387AB3D3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35FF0C-D7CD-4F13-8995-D912D5087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788BA-ED21-45A7-84EA-C9CCAA5D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D5240-FD22-470F-8B32-2D19553F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2DD70-C1D7-4D37-B6CE-E42E2E7E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355A3-30CE-4E2C-ADC5-D81B5A44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499F1D-808A-4159-BA32-E557CE2D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A853A6-B34A-4828-A97B-CA12E4AC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C2FDE8-3007-4646-B147-033FE0E2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E1FA3-B57F-450B-8D36-1B3A4B5A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5A2D76-AF15-4ED3-9F1D-33B2140B8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699CA1-512B-4C71-8ECB-BAD600AF4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DA104B-D792-4A09-BD72-E3A0D15D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6A86A0-9205-4F95-B654-A6FDF111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464F1-A406-44FF-A79F-D7E0FB06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70A1F-8A01-4169-BA26-5D9F3C90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8B814C-5EBF-47C2-8D1E-CB6848C3D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405818-A526-4385-8ACB-95A69086C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C01AC-7443-4A03-A9ED-7AC9850CA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52E901-A11A-4369-968F-7FC5A61B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94DBB-FC9B-4F48-9A28-17316B30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085A3-F02D-4443-B55B-C47AADE4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693C32-E880-45DB-B394-6293DD1FD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29882-725F-464F-A2AB-735BDED9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FBFBA6-A552-460C-BBF1-507008F8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C2DEDA-97E8-4EFC-887A-9948DBF8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2BCF8C-BD9E-4990-B450-9BB5549A8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5B9020-0848-4BD9-8C0A-221CDD649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FF81F-AD2D-4775-8320-E15C1E5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0965E-193F-44D9-A614-AE164F99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F3FF4-A0C3-4BA5-BABB-E8BCC012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5026-3062-44FB-8CB2-E6F2D1CD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69A2-FBC8-4F56-B337-EA1D07AE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9DAF9-AB28-41FE-91ED-673699F6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52C64-CFE6-4D37-925C-F4B2DFBF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EB766-BCD3-471E-8711-BDD6129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3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55026-3062-44FB-8CB2-E6F2D1CD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2836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69A2-FBC8-4F56-B337-EA1D07AE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3785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9DAF9-AB28-41FE-91ED-673699F6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D52C64-CFE6-4D37-925C-F4B2DFBF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EB766-BCD3-471E-8711-BDD61298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9AE92B-AB4A-4330-88F0-8DEC6F3DA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121" y="182315"/>
            <a:ext cx="1514083" cy="833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392E2E-EC69-4732-B9B6-CDABA27089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722" y="1586743"/>
            <a:ext cx="1571724" cy="12258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A25191-319F-4F72-9A4A-A7468CFFCE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41" y="3691794"/>
            <a:ext cx="1775395" cy="8338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031741-A791-4723-88A3-12C3EDB9F9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580" y="2689252"/>
            <a:ext cx="1318096" cy="14794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19ABD44-8DE8-47A7-B03C-03E0D9D5F1F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650" y="1560576"/>
            <a:ext cx="1491026" cy="96071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FAC873A-10AB-435E-8115-8EB5BA8D5A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089" y="4949136"/>
            <a:ext cx="2782222" cy="8338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1D06CBD2-7E1E-41D1-B001-353855FBF8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1950" y="-32486"/>
            <a:ext cx="1387268" cy="119128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87E2E01-C00F-49B3-83DD-359DEFABD46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236" y="6112199"/>
            <a:ext cx="833898" cy="6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2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AA614-5198-4B50-B2FE-A4DA6C2D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FB652E-B73C-41CD-A54C-86EF87AF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686E1-C5C9-476E-87E7-A89E2EE5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16705-7694-4EBA-B681-819427154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1A024-97C7-46D2-B0C6-0C23E16C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40DE3-AA06-4FF0-9B0F-B1414FF4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05FB5-F3F0-4087-9027-78F1351DF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7F3A6B-CC52-44D7-9383-8AE922116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92776-218F-4035-B3A6-CC330C37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E94ED7-EBE0-4B53-B65E-20502B68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1A768E-FC97-40AE-B031-DEBA1EEB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4196-B0C8-4F13-BCDE-D51D8DD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803E8-FCFE-48C1-BBF7-BDC12DAF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0209D-57A9-42FA-9139-A5F793686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96C282-03E2-4D43-93A2-E764BDDDA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CFAE45-DEB1-4ADA-8CEB-3A9194C4E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1876F5-A3B9-481A-9B5A-636B8545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EC79F3-9AA8-49EB-A590-5877AA06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0DACEA-ED4F-41CD-A087-813C8126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FF43C-BD3C-4D3B-80C8-6EAC0998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70C0F3-DEB4-4ABE-B7D3-1F11B21AB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5CED34-E636-4448-9073-1299A119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F98665-68A2-4F5B-A49F-8B3A52F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5F6FAC5E-6649-4D0A-B4D3-1163725DD1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416088C-7DEE-4490-B40F-C9DAE04FD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688" y="1898248"/>
            <a:ext cx="5405437" cy="461844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92B39194-E0CD-4D9B-8558-8B555856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688" y="365125"/>
            <a:ext cx="5405436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61535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46821-D7FC-4C78-A1D5-41F033398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F90CE-BC6E-4876-8DCA-264CCC6B8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6CAC6A-F918-4AED-98A4-EFEBCF477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5A30-FDC6-4374-9D1A-08FD5AEADF56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D96E2-1990-4DD4-B134-DB4D637C0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5758B-8CD4-4AFE-939B-33CF721C5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AD03-F22C-4A27-A7F2-3DEF639B9EF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DD8917D4-94ED-46F9-99E0-F890190A5D1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76E3D09-F17A-4C21-8D6F-4EE855832886}"/>
              </a:ext>
            </a:extLst>
          </p:cNvPr>
          <p:cNvSpPr/>
          <p:nvPr/>
        </p:nvSpPr>
        <p:spPr>
          <a:xfrm>
            <a:off x="286256" y="167763"/>
            <a:ext cx="1698566" cy="169856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4504B05-61D5-4CA5-A715-A54CEB8C7943}"/>
              </a:ext>
            </a:extLst>
          </p:cNvPr>
          <p:cNvSpPr/>
          <p:nvPr/>
        </p:nvSpPr>
        <p:spPr>
          <a:xfrm>
            <a:off x="8503861" y="4753137"/>
            <a:ext cx="1698566" cy="169856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2C50F64-7C55-47DF-A234-D210BE77AA51}"/>
              </a:ext>
            </a:extLst>
          </p:cNvPr>
          <p:cNvSpPr/>
          <p:nvPr/>
        </p:nvSpPr>
        <p:spPr>
          <a:xfrm>
            <a:off x="3693268" y="1087371"/>
            <a:ext cx="1698568" cy="154473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0E17477-16F7-4D0E-B063-D394C36B72AA}"/>
              </a:ext>
            </a:extLst>
          </p:cNvPr>
          <p:cNvSpPr/>
          <p:nvPr/>
        </p:nvSpPr>
        <p:spPr>
          <a:xfrm>
            <a:off x="7036782" y="208914"/>
            <a:ext cx="1698566" cy="169856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1C23C-0421-4244-ACAC-E08960317501}"/>
              </a:ext>
            </a:extLst>
          </p:cNvPr>
          <p:cNvSpPr txBox="1"/>
          <p:nvPr/>
        </p:nvSpPr>
        <p:spPr>
          <a:xfrm>
            <a:off x="3693269" y="1529697"/>
            <a:ext cx="16985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Lesen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D8A08-F9A2-477E-B598-86193A7FDADD}"/>
              </a:ext>
            </a:extLst>
          </p:cNvPr>
          <p:cNvSpPr txBox="1"/>
          <p:nvPr/>
        </p:nvSpPr>
        <p:spPr>
          <a:xfrm>
            <a:off x="7101554" y="786214"/>
            <a:ext cx="15638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Schreiben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A6A88-4DDE-4124-9FA5-305493BD9A7A}"/>
              </a:ext>
            </a:extLst>
          </p:cNvPr>
          <p:cNvSpPr txBox="1"/>
          <p:nvPr/>
        </p:nvSpPr>
        <p:spPr>
          <a:xfrm>
            <a:off x="350379" y="786214"/>
            <a:ext cx="157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Sprechen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FF7BF-075B-4CC9-A681-91471136FBDF}"/>
              </a:ext>
            </a:extLst>
          </p:cNvPr>
          <p:cNvSpPr txBox="1"/>
          <p:nvPr/>
        </p:nvSpPr>
        <p:spPr>
          <a:xfrm>
            <a:off x="4412188" y="5629641"/>
            <a:ext cx="1439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Hallo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83AF74-28CB-4F5B-993C-79C3787B53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1103" y="2672438"/>
            <a:ext cx="9230264" cy="166142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Реализация Международного проекта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de-DE" b="1" dirty="0">
                <a:solidFill>
                  <a:srgbClr val="3366FF"/>
                </a:solidFill>
                <a:latin typeface="+mn-lt"/>
              </a:rPr>
              <a:t>Deutsches Sprachdiplom (DSD)</a:t>
            </a:r>
            <a:endParaRPr lang="ru-RU" b="1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DB68A15F-324D-4F33-8FA6-1A05091431EE}"/>
              </a:ext>
            </a:extLst>
          </p:cNvPr>
          <p:cNvSpPr/>
          <p:nvPr/>
        </p:nvSpPr>
        <p:spPr>
          <a:xfrm>
            <a:off x="10101280" y="1608890"/>
            <a:ext cx="1603869" cy="144248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Hören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16E80A-57F9-6C83-9E46-B4ADDB696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" y="5360770"/>
            <a:ext cx="2061083" cy="13001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7E5F13-0006-A6AB-452C-F8481FD5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835" y="20048"/>
            <a:ext cx="3162165" cy="16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человек, ноутб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23A94B3-BB5C-4121-8CE6-52394D64B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376B62-5474-4B9D-863A-F5D4D7F1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Международный немецкий диплом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79540BF-1E09-4C1E-9C17-2ED9B1A572F9}"/>
              </a:ext>
            </a:extLst>
          </p:cNvPr>
          <p:cNvSpPr>
            <a:spLocks/>
          </p:cNvSpPr>
          <p:nvPr/>
        </p:nvSpPr>
        <p:spPr bwMode="auto">
          <a:xfrm>
            <a:off x="6389687" y="1950131"/>
            <a:ext cx="951150" cy="94858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" name="Rectangle 49">
            <a:extLst>
              <a:ext uri="{FF2B5EF4-FFF2-40B4-BE49-F238E27FC236}">
                <a16:creationId xmlns:a16="http://schemas.microsoft.com/office/drawing/2014/main" id="{D9FD96BB-6354-4C35-97E9-2E256C289FBB}"/>
              </a:ext>
            </a:extLst>
          </p:cNvPr>
          <p:cNvSpPr>
            <a:spLocks/>
          </p:cNvSpPr>
          <p:nvPr/>
        </p:nvSpPr>
        <p:spPr bwMode="auto">
          <a:xfrm>
            <a:off x="7469739" y="1950131"/>
            <a:ext cx="43253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de-DE" sz="2400" b="1" dirty="0"/>
              <a:t>Deutsches Sprachdiplom – DSD </a:t>
            </a:r>
            <a:r>
              <a:rPr lang="de-DE" sz="2400" dirty="0"/>
              <a:t>I </a:t>
            </a:r>
            <a:endParaRPr lang="en-US" sz="2400" dirty="0">
              <a:latin typeface="Roboto Light"/>
              <a:ea typeface="ＭＳ Ｐゴシック" charset="0"/>
              <a:cs typeface="Roboto Light"/>
              <a:sym typeface="Source Sans Pro" charset="0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id="{9C38FE85-7711-457D-8AB4-0FEE3A32C85E}"/>
              </a:ext>
            </a:extLst>
          </p:cNvPr>
          <p:cNvSpPr>
            <a:spLocks/>
          </p:cNvSpPr>
          <p:nvPr/>
        </p:nvSpPr>
        <p:spPr bwMode="auto">
          <a:xfrm>
            <a:off x="6389687" y="4563453"/>
            <a:ext cx="951150" cy="94858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560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DADCCBBD-CB0C-43E9-809C-247227A2CB84}"/>
              </a:ext>
            </a:extLst>
          </p:cNvPr>
          <p:cNvSpPr>
            <a:spLocks/>
          </p:cNvSpPr>
          <p:nvPr/>
        </p:nvSpPr>
        <p:spPr bwMode="auto">
          <a:xfrm>
            <a:off x="7469738" y="4713663"/>
            <a:ext cx="4325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de-DE" sz="2400" b="1" dirty="0"/>
              <a:t>Deutsches Sprachdiplom– DSD II</a:t>
            </a:r>
            <a:endParaRPr lang="en-US" sz="2400" b="1" dirty="0">
              <a:latin typeface="Roboto Light"/>
              <a:ea typeface="ＭＳ Ｐゴシック" charset="0"/>
              <a:cs typeface="Roboto Light"/>
              <a:sym typeface="Source Sans Pr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92FDE-7375-5206-DE53-3233F84904DC}"/>
              </a:ext>
            </a:extLst>
          </p:cNvPr>
          <p:cNvSpPr txBox="1"/>
          <p:nvPr/>
        </p:nvSpPr>
        <p:spPr>
          <a:xfrm>
            <a:off x="7409602" y="2578907"/>
            <a:ext cx="4362526" cy="149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подтверждает владение немецким языком сложности А2/В1 и обеспечивает право на участие в подготовительных курсах к поступлению в высшее учебное заведение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E3DEC-CF5E-A49F-080B-764C416EEAAB}"/>
              </a:ext>
            </a:extLst>
          </p:cNvPr>
          <p:cNvSpPr txBox="1"/>
          <p:nvPr/>
        </p:nvSpPr>
        <p:spPr>
          <a:xfrm>
            <a:off x="7469737" y="5093129"/>
            <a:ext cx="4325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соответствует уровню В2/С1 предоставляет возможность поступить в немецкий университет без сдачи иных языковых экзаменов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D1BDEB-5616-2ACE-6D3A-C8EE14F46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140" y="75793"/>
            <a:ext cx="1574860" cy="9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09">
            <a:extLst>
              <a:ext uri="{FF2B5EF4-FFF2-40B4-BE49-F238E27FC236}">
                <a16:creationId xmlns:a16="http://schemas.microsoft.com/office/drawing/2014/main" id="{C21F3946-1083-4966-B71A-C8B486037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4" y="2148831"/>
            <a:ext cx="4418642" cy="3155240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5D284DC7-4406-4871-8464-080156E8EE3C}"/>
              </a:ext>
            </a:extLst>
          </p:cNvPr>
          <p:cNvSpPr>
            <a:spLocks/>
          </p:cNvSpPr>
          <p:nvPr/>
        </p:nvSpPr>
        <p:spPr bwMode="auto">
          <a:xfrm>
            <a:off x="5460247" y="3245285"/>
            <a:ext cx="786808" cy="69646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3" name="Oval 28">
            <a:extLst>
              <a:ext uri="{FF2B5EF4-FFF2-40B4-BE49-F238E27FC236}">
                <a16:creationId xmlns:a16="http://schemas.microsoft.com/office/drawing/2014/main" id="{EE85FD0D-169B-4565-9C34-E94CA85851DB}"/>
              </a:ext>
            </a:extLst>
          </p:cNvPr>
          <p:cNvSpPr>
            <a:spLocks/>
          </p:cNvSpPr>
          <p:nvPr/>
        </p:nvSpPr>
        <p:spPr bwMode="auto">
          <a:xfrm>
            <a:off x="5468117" y="1980530"/>
            <a:ext cx="786808" cy="7469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>
              <a:highlight>
                <a:srgbClr val="FF00FF"/>
              </a:highlight>
            </a:endParaRP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F7F16CD8-443E-45C2-8CB2-1A1A6CD72FF5}"/>
              </a:ext>
            </a:extLst>
          </p:cNvPr>
          <p:cNvSpPr/>
          <p:nvPr/>
        </p:nvSpPr>
        <p:spPr>
          <a:xfrm>
            <a:off x="6417892" y="1803163"/>
            <a:ext cx="5546220" cy="135187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диплом DSD может получить ученик школы, в которой немецкий язык преподается как основной предмет</a:t>
            </a:r>
            <a:endParaRPr lang="en-US" sz="2000" dirty="0">
              <a:solidFill>
                <a:srgbClr val="002060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26" name="Oval 28">
            <a:extLst>
              <a:ext uri="{FF2B5EF4-FFF2-40B4-BE49-F238E27FC236}">
                <a16:creationId xmlns:a16="http://schemas.microsoft.com/office/drawing/2014/main" id="{19ED7FBF-CC9D-4D0E-9E5E-487DFB64B681}"/>
              </a:ext>
            </a:extLst>
          </p:cNvPr>
          <p:cNvSpPr>
            <a:spLocks/>
          </p:cNvSpPr>
          <p:nvPr/>
        </p:nvSpPr>
        <p:spPr bwMode="auto">
          <a:xfrm>
            <a:off x="5502435" y="5343470"/>
            <a:ext cx="786808" cy="746980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ED670AA-EF2F-4511-9573-E9B087D1C2E2}"/>
              </a:ext>
            </a:extLst>
          </p:cNvPr>
          <p:cNvSpPr>
            <a:spLocks/>
          </p:cNvSpPr>
          <p:nvPr/>
        </p:nvSpPr>
        <p:spPr bwMode="auto">
          <a:xfrm>
            <a:off x="5460247" y="4269118"/>
            <a:ext cx="786808" cy="74698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48FC7323-9CA9-4A5B-AE0F-3DEAA7C1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866" y="111096"/>
            <a:ext cx="7832933" cy="140287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3366FF"/>
                </a:solidFill>
                <a:latin typeface="Aptos" panose="020B0004020202020204" pitchFamily="34" charset="0"/>
              </a:rPr>
              <a:t>Условия прохождения экзамена</a:t>
            </a:r>
          </a:p>
        </p:txBody>
      </p:sp>
      <p:sp>
        <p:nvSpPr>
          <p:cNvPr id="35" name="Rectangle 49">
            <a:extLst>
              <a:ext uri="{FF2B5EF4-FFF2-40B4-BE49-F238E27FC236}">
                <a16:creationId xmlns:a16="http://schemas.microsoft.com/office/drawing/2014/main" id="{F3935D35-19A4-4A47-8AF3-2D341375897A}"/>
              </a:ext>
            </a:extLst>
          </p:cNvPr>
          <p:cNvSpPr/>
          <p:nvPr/>
        </p:nvSpPr>
        <p:spPr>
          <a:xfrm>
            <a:off x="6481701" y="3080556"/>
            <a:ext cx="5482411" cy="95176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chemeClr val="accent2"/>
                </a:solidFill>
              </a:rPr>
              <a:t>данный экзамен можно сдавать на последнем этапе обучения в школе</a:t>
            </a:r>
            <a:endParaRPr lang="en-US" sz="2000" dirty="0">
              <a:solidFill>
                <a:schemeClr val="accent2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7" name="Rectangle 49">
            <a:extLst>
              <a:ext uri="{FF2B5EF4-FFF2-40B4-BE49-F238E27FC236}">
                <a16:creationId xmlns:a16="http://schemas.microsoft.com/office/drawing/2014/main" id="{CA038FC2-3AEF-4400-AFA2-1A206527ADE7}"/>
              </a:ext>
            </a:extLst>
          </p:cNvPr>
          <p:cNvSpPr/>
          <p:nvPr/>
        </p:nvSpPr>
        <p:spPr>
          <a:xfrm>
            <a:off x="6607626" y="4233186"/>
            <a:ext cx="5386884" cy="55165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chemeClr val="accent6"/>
                </a:solidFill>
              </a:rPr>
              <a:t>срок действия диплома DSD не ограничен</a:t>
            </a:r>
            <a:endParaRPr lang="en-US" sz="2000" dirty="0">
              <a:solidFill>
                <a:schemeClr val="accent6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E0EE962C-9ACC-44BE-88E8-02E908E7C8E9}"/>
              </a:ext>
            </a:extLst>
          </p:cNvPr>
          <p:cNvSpPr/>
          <p:nvPr/>
        </p:nvSpPr>
        <p:spPr>
          <a:xfrm>
            <a:off x="6607625" y="4985706"/>
            <a:ext cx="5356488" cy="1351872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chemeClr val="accent4"/>
                </a:solidFill>
              </a:rPr>
              <a:t>изучение грамматики и обогащение словарного запаса, разговорный язык, лексикология и анализ текстов</a:t>
            </a:r>
            <a:endParaRPr lang="en-US" sz="2000" dirty="0">
              <a:solidFill>
                <a:schemeClr val="accent4"/>
              </a:solidFill>
              <a:latin typeface="Roboto Regular"/>
              <a:ea typeface="Open Sans" panose="020B0606030504020204" pitchFamily="34" charset="0"/>
              <a:cs typeface="Roboto Regular"/>
            </a:endParaRPr>
          </a:p>
        </p:txBody>
      </p:sp>
      <p:sp>
        <p:nvSpPr>
          <p:cNvPr id="40" name="Блок-схема: дисплей 39">
            <a:extLst>
              <a:ext uri="{FF2B5EF4-FFF2-40B4-BE49-F238E27FC236}">
                <a16:creationId xmlns:a16="http://schemas.microsoft.com/office/drawing/2014/main" id="{39C0A9F3-92D2-490F-8D28-DB8AA8E73AA2}"/>
              </a:ext>
            </a:extLst>
          </p:cNvPr>
          <p:cNvSpPr/>
          <p:nvPr/>
        </p:nvSpPr>
        <p:spPr>
          <a:xfrm rot="16200000">
            <a:off x="1488987" y="3453853"/>
            <a:ext cx="329033" cy="279327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дисплей 40">
            <a:extLst>
              <a:ext uri="{FF2B5EF4-FFF2-40B4-BE49-F238E27FC236}">
                <a16:creationId xmlns:a16="http://schemas.microsoft.com/office/drawing/2014/main" id="{6A838DEB-D71D-47F1-BEF5-515F847AEB86}"/>
              </a:ext>
            </a:extLst>
          </p:cNvPr>
          <p:cNvSpPr/>
          <p:nvPr/>
        </p:nvSpPr>
        <p:spPr>
          <a:xfrm rot="16200000">
            <a:off x="4165903" y="3586787"/>
            <a:ext cx="329033" cy="279327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дисплей 41">
            <a:extLst>
              <a:ext uri="{FF2B5EF4-FFF2-40B4-BE49-F238E27FC236}">
                <a16:creationId xmlns:a16="http://schemas.microsoft.com/office/drawing/2014/main" id="{2D91BF10-C86F-4B42-9E5B-2CC32708C4CF}"/>
              </a:ext>
            </a:extLst>
          </p:cNvPr>
          <p:cNvSpPr/>
          <p:nvPr/>
        </p:nvSpPr>
        <p:spPr>
          <a:xfrm rot="16200000">
            <a:off x="3006578" y="2776376"/>
            <a:ext cx="329033" cy="279327"/>
          </a:xfrm>
          <a:prstGeom prst="flowChartDisplay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дисплей 43">
            <a:extLst>
              <a:ext uri="{FF2B5EF4-FFF2-40B4-BE49-F238E27FC236}">
                <a16:creationId xmlns:a16="http://schemas.microsoft.com/office/drawing/2014/main" id="{2E463E73-9B06-4C6E-8416-94EADB87DBF9}"/>
              </a:ext>
            </a:extLst>
          </p:cNvPr>
          <p:cNvSpPr/>
          <p:nvPr/>
        </p:nvSpPr>
        <p:spPr>
          <a:xfrm rot="16200000">
            <a:off x="2142606" y="4533865"/>
            <a:ext cx="329033" cy="279327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A3B8CE-D79C-BE3D-D1C6-98E0CCC4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6986" cy="11217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D35834-B405-65AA-B1D4-7DEA25A8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66" y="5201990"/>
            <a:ext cx="3305518" cy="13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AD73-F86B-4073-A89D-458A8134D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293298"/>
            <a:ext cx="10832507" cy="854016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3366FF"/>
                </a:solidFill>
                <a:latin typeface="+mn-lt"/>
              </a:rPr>
            </a:br>
            <a:r>
              <a:rPr lang="ru-RU" sz="2400" dirty="0">
                <a:solidFill>
                  <a:srgbClr val="3366FF"/>
                </a:solidFill>
                <a:latin typeface="+mn-lt"/>
              </a:rPr>
              <a:t>График промежуточных</a:t>
            </a:r>
            <a:br>
              <a:rPr lang="ru-RU" sz="2400" dirty="0">
                <a:solidFill>
                  <a:srgbClr val="3366FF"/>
                </a:solidFill>
                <a:latin typeface="+mn-lt"/>
              </a:rPr>
            </a:br>
            <a:r>
              <a:rPr lang="ru-RU" sz="2400" dirty="0">
                <a:solidFill>
                  <a:srgbClr val="3366FF"/>
                </a:solidFill>
                <a:latin typeface="+mn-lt"/>
              </a:rPr>
              <a:t> международных </a:t>
            </a:r>
            <a:r>
              <a:rPr lang="ru-RU" altLang="ru-KZ" sz="2400" dirty="0">
                <a:solidFill>
                  <a:srgbClr val="3366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экзаменов по немецкому языку</a:t>
            </a:r>
            <a:br>
              <a:rPr lang="ru-RU" altLang="ru-KZ" sz="2400" dirty="0">
                <a:solidFill>
                  <a:srgbClr val="3366FF"/>
                </a:solidFill>
                <a:latin typeface="+mn-lt"/>
              </a:rPr>
            </a:br>
            <a:endParaRPr lang="ru-RU" sz="2400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9F1FE2-D964-F684-0578-03D696F4A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" y="0"/>
            <a:ext cx="1671729" cy="958250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B3C0FE2-003B-37E4-41B9-BAAAF0254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61823"/>
              </p:ext>
            </p:extLst>
          </p:nvPr>
        </p:nvGraphicFramePr>
        <p:xfrm>
          <a:off x="595223" y="1500997"/>
          <a:ext cx="10758578" cy="4209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776">
                  <a:extLst>
                    <a:ext uri="{9D8B030D-6E8A-4147-A177-3AD203B41FA5}">
                      <a16:colId xmlns:a16="http://schemas.microsoft.com/office/drawing/2014/main" val="1474307849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3397673974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984938498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2832903822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4014093092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4136504950"/>
                    </a:ext>
                  </a:extLst>
                </a:gridCol>
                <a:gridCol w="1082891">
                  <a:extLst>
                    <a:ext uri="{9D8B030D-6E8A-4147-A177-3AD203B41FA5}">
                      <a16:colId xmlns:a16="http://schemas.microsoft.com/office/drawing/2014/main" val="2983298686"/>
                    </a:ext>
                  </a:extLst>
                </a:gridCol>
                <a:gridCol w="985668">
                  <a:extLst>
                    <a:ext uri="{9D8B030D-6E8A-4147-A177-3AD203B41FA5}">
                      <a16:colId xmlns:a16="http://schemas.microsoft.com/office/drawing/2014/main" val="3949166678"/>
                    </a:ext>
                  </a:extLst>
                </a:gridCol>
                <a:gridCol w="985668">
                  <a:extLst>
                    <a:ext uri="{9D8B030D-6E8A-4147-A177-3AD203B41FA5}">
                      <a16:colId xmlns:a16="http://schemas.microsoft.com/office/drawing/2014/main" val="1507330952"/>
                    </a:ext>
                  </a:extLst>
                </a:gridCol>
                <a:gridCol w="969120">
                  <a:extLst>
                    <a:ext uri="{9D8B030D-6E8A-4147-A177-3AD203B41FA5}">
                      <a16:colId xmlns:a16="http://schemas.microsoft.com/office/drawing/2014/main" val="887291658"/>
                    </a:ext>
                  </a:extLst>
                </a:gridCol>
              </a:tblGrid>
              <a:tr h="1222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2024-2025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2025-2026</a:t>
                      </a:r>
                      <a:endParaRPr lang="ru-K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2026-2027</a:t>
                      </a:r>
                      <a:endParaRPr lang="ru-K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</a:rPr>
                        <a:t>2027-2028</a:t>
                      </a:r>
                      <a:endParaRPr lang="ru-KZ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2028-2029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2029-2030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2030-2031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2031-2032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2032-2033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971575"/>
                  </a:ext>
                </a:extLst>
              </a:tr>
              <a:tr h="59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3 </a:t>
                      </a:r>
                      <a:r>
                        <a:rPr lang="ru-RU" sz="1600" kern="100">
                          <a:effectLst/>
                        </a:rPr>
                        <a:t>классы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A2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B1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C1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024233"/>
                  </a:ext>
                </a:extLst>
              </a:tr>
              <a:tr h="59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4 </a:t>
                      </a:r>
                      <a:r>
                        <a:rPr lang="ru-RU" sz="1600" kern="100">
                          <a:effectLst/>
                        </a:rPr>
                        <a:t>классы 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A2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B1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C1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135049"/>
                  </a:ext>
                </a:extLst>
              </a:tr>
              <a:tr h="59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5 </a:t>
                      </a:r>
                      <a:r>
                        <a:rPr lang="ru-RU" sz="1600" kern="100">
                          <a:effectLst/>
                        </a:rPr>
                        <a:t>классы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A2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B1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C1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300565"/>
                  </a:ext>
                </a:extLst>
              </a:tr>
              <a:tr h="59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6 </a:t>
                      </a:r>
                      <a:r>
                        <a:rPr lang="ru-RU" sz="1600" kern="100">
                          <a:effectLst/>
                        </a:rPr>
                        <a:t>классы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A1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A2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B1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C1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8985311"/>
                  </a:ext>
                </a:extLst>
              </a:tr>
              <a:tr h="597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>
                          <a:effectLst/>
                        </a:rPr>
                        <a:t> </a:t>
                      </a:r>
                      <a:endParaRPr lang="ru-KZ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>
                          <a:effectLst/>
                        </a:rPr>
                        <a:t> </a:t>
                      </a:r>
                      <a:endParaRPr lang="ru-KZ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1" kern="100" dirty="0">
                          <a:effectLst/>
                        </a:rPr>
                        <a:t> </a:t>
                      </a:r>
                      <a:endParaRPr lang="ru-KZ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36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8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D5659-C364-0B02-F957-E6843174F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A0561-3A61-E507-3080-87FC9DF9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93" y="-718"/>
            <a:ext cx="10832507" cy="958250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3366FF"/>
                </a:solidFill>
                <a:latin typeface="+mn-lt"/>
              </a:rPr>
            </a:br>
            <a:r>
              <a:rPr lang="ru-RU" sz="2400" dirty="0">
                <a:solidFill>
                  <a:srgbClr val="3366FF"/>
                </a:solidFill>
                <a:latin typeface="+mn-lt"/>
              </a:rPr>
              <a:t>Результаты</a:t>
            </a:r>
            <a:r>
              <a:rPr lang="de-DE" sz="2400" dirty="0">
                <a:solidFill>
                  <a:srgbClr val="3366FF"/>
                </a:solidFill>
                <a:latin typeface="+mn-lt"/>
              </a:rPr>
              <a:t> </a:t>
            </a:r>
            <a:r>
              <a:rPr lang="ru-KZ" altLang="ru-KZ" sz="2400" dirty="0">
                <a:solidFill>
                  <a:srgbClr val="3366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DSD </a:t>
            </a:r>
            <a:r>
              <a:rPr lang="ru-RU" altLang="ru-KZ" sz="2400" dirty="0">
                <a:solidFill>
                  <a:srgbClr val="3366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международного экзамена </a:t>
            </a:r>
            <a:br>
              <a:rPr lang="ru-RU" altLang="ru-KZ" sz="2400" dirty="0">
                <a:solidFill>
                  <a:srgbClr val="3366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KZ" sz="2400" dirty="0">
                <a:solidFill>
                  <a:srgbClr val="3366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немецкому языку </a:t>
            </a:r>
            <a:r>
              <a:rPr lang="ru-RU" sz="2400" dirty="0">
                <a:solidFill>
                  <a:srgbClr val="3366FF"/>
                </a:solidFill>
                <a:latin typeface="+mn-lt"/>
              </a:rPr>
              <a:t>в 2023-2024 </a:t>
            </a:r>
            <a:r>
              <a:rPr lang="ru-RU" sz="2400" dirty="0" err="1">
                <a:solidFill>
                  <a:srgbClr val="3366FF"/>
                </a:solidFill>
                <a:latin typeface="+mn-lt"/>
              </a:rPr>
              <a:t>уч.году</a:t>
            </a:r>
            <a:endParaRPr lang="ru-RU" sz="2400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18BE5-B4AA-92C1-19BF-7A9D77E5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8"/>
            <a:ext cx="1671729" cy="958250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B8D795E-03B4-A51A-5CA2-368FC154A000}"/>
              </a:ext>
            </a:extLst>
          </p:cNvPr>
          <p:cNvGraphicFramePr>
            <a:graphicFrameLocks noGrp="1"/>
          </p:cNvGraphicFramePr>
          <p:nvPr/>
        </p:nvGraphicFramePr>
        <p:xfrm>
          <a:off x="439947" y="1173193"/>
          <a:ext cx="11350284" cy="5587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911">
                  <a:extLst>
                    <a:ext uri="{9D8B030D-6E8A-4147-A177-3AD203B41FA5}">
                      <a16:colId xmlns:a16="http://schemas.microsoft.com/office/drawing/2014/main" val="1813045955"/>
                    </a:ext>
                  </a:extLst>
                </a:gridCol>
                <a:gridCol w="1798826">
                  <a:extLst>
                    <a:ext uri="{9D8B030D-6E8A-4147-A177-3AD203B41FA5}">
                      <a16:colId xmlns:a16="http://schemas.microsoft.com/office/drawing/2014/main" val="3425893806"/>
                    </a:ext>
                  </a:extLst>
                </a:gridCol>
                <a:gridCol w="904789">
                  <a:extLst>
                    <a:ext uri="{9D8B030D-6E8A-4147-A177-3AD203B41FA5}">
                      <a16:colId xmlns:a16="http://schemas.microsoft.com/office/drawing/2014/main" val="2320841055"/>
                    </a:ext>
                  </a:extLst>
                </a:gridCol>
                <a:gridCol w="3141053">
                  <a:extLst>
                    <a:ext uri="{9D8B030D-6E8A-4147-A177-3AD203B41FA5}">
                      <a16:colId xmlns:a16="http://schemas.microsoft.com/office/drawing/2014/main" val="1268197502"/>
                    </a:ext>
                  </a:extLst>
                </a:gridCol>
                <a:gridCol w="1566240">
                  <a:extLst>
                    <a:ext uri="{9D8B030D-6E8A-4147-A177-3AD203B41FA5}">
                      <a16:colId xmlns:a16="http://schemas.microsoft.com/office/drawing/2014/main" val="216683114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3499066619"/>
                    </a:ext>
                  </a:extLst>
                </a:gridCol>
                <a:gridCol w="2795558">
                  <a:extLst>
                    <a:ext uri="{9D8B030D-6E8A-4147-A177-3AD203B41FA5}">
                      <a16:colId xmlns:a16="http://schemas.microsoft.com/office/drawing/2014/main" val="1276798400"/>
                    </a:ext>
                  </a:extLst>
                </a:gridCol>
              </a:tblGrid>
              <a:tr h="484857">
                <a:tc>
                  <a:txBody>
                    <a:bodyPr/>
                    <a:lstStyle/>
                    <a:p>
                      <a:pPr marR="552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№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Уровень А2</a:t>
                      </a:r>
                      <a:endParaRPr lang="ru-KZ" sz="13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Класс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Примечание/ </a:t>
                      </a:r>
                      <a:r>
                        <a:rPr lang="ru-KZ" sz="1300" kern="100" dirty="0">
                          <a:effectLst/>
                        </a:rPr>
                        <a:t>сертификаты </a:t>
                      </a:r>
                      <a:r>
                        <a:rPr lang="de-DE" sz="1300" kern="100" dirty="0">
                          <a:effectLst/>
                        </a:rPr>
                        <a:t>DSD A</a:t>
                      </a:r>
                      <a:r>
                        <a:rPr lang="ru-RU" sz="1300" kern="100" dirty="0">
                          <a:effectLst/>
                        </a:rPr>
                        <a:t>2 </a:t>
                      </a:r>
                      <a:r>
                        <a:rPr lang="ru-KZ" sz="1300" kern="100" dirty="0">
                          <a:effectLst/>
                        </a:rPr>
                        <a:t>от</a:t>
                      </a:r>
                      <a:r>
                        <a:rPr lang="ru-RU" sz="1300" kern="100" dirty="0">
                          <a:effectLst/>
                        </a:rPr>
                        <a:t>  </a:t>
                      </a:r>
                      <a:r>
                        <a:rPr lang="de-DE" sz="1300" kern="100" dirty="0">
                          <a:effectLst/>
                        </a:rPr>
                        <a:t>ZFA</a:t>
                      </a:r>
                      <a:r>
                        <a:rPr lang="ru-RU" sz="1300" kern="100" dirty="0">
                          <a:effectLst/>
                        </a:rPr>
                        <a:t>                                                                                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effectLst/>
                        </a:rPr>
                        <a:t>Уровень В1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effectLst/>
                        </a:rPr>
                        <a:t>Класс 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effectLst/>
                        </a:rPr>
                        <a:t>Примечание</a:t>
                      </a:r>
                      <a:r>
                        <a:rPr lang="de-DE" sz="1300" kern="100">
                          <a:effectLst/>
                        </a:rPr>
                        <a:t>/</a:t>
                      </a:r>
                      <a:endParaRPr lang="ru-KZ" sz="13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>
                          <a:effectLst/>
                        </a:rPr>
                        <a:t> </a:t>
                      </a:r>
                      <a:r>
                        <a:rPr lang="ru-RU" sz="1300" kern="100">
                          <a:effectLst/>
                        </a:rPr>
                        <a:t>Дипломы </a:t>
                      </a:r>
                      <a:r>
                        <a:rPr lang="de-DE" sz="1300" kern="100">
                          <a:effectLst/>
                        </a:rPr>
                        <a:t>DSD 1/B1                              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1288756223"/>
                  </a:ext>
                </a:extLst>
              </a:tr>
              <a:tr h="1376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1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Аскарова Камила             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5 ж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</a:rPr>
                        <a:t>Zertifikate DSD/ A2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Аскар Аида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11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сдал</a:t>
                      </a:r>
                      <a:r>
                        <a:rPr lang="ru-RU" sz="1300" kern="100" dirty="0">
                          <a:effectLst/>
                        </a:rPr>
                        <a:t>а</a:t>
                      </a:r>
                      <a:r>
                        <a:rPr lang="ru-KZ" sz="1300" kern="100" dirty="0">
                          <a:effectLst/>
                        </a:rPr>
                        <a:t>  международный экзамен по немецкому языку DSD 1  на уровень В1.</a:t>
                      </a:r>
                      <a:r>
                        <a:rPr lang="ru-RU" sz="1300" kern="100" dirty="0">
                          <a:effectLst/>
                        </a:rPr>
                        <a:t> </a:t>
                      </a:r>
                      <a:endParaRPr lang="de-DE" sz="13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</a:rPr>
                        <a:t>Sprachdiplom DSD I</a:t>
                      </a:r>
                      <a:endParaRPr lang="ru-KZ" sz="13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2472747250"/>
                  </a:ext>
                </a:extLst>
              </a:tr>
              <a:tr h="58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effectLst/>
                        </a:rPr>
                        <a:t>2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>
                          <a:effectLst/>
                        </a:rPr>
                        <a:t>Бакаева Жансель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>
                          <a:effectLst/>
                        </a:rPr>
                        <a:t>5ж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</a:rPr>
                        <a:t>Zertifikate DSD/ A2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Бакаев </a:t>
                      </a:r>
                      <a:r>
                        <a:rPr lang="ru-KZ" sz="1300" kern="100" dirty="0" err="1">
                          <a:effectLst/>
                        </a:rPr>
                        <a:t>Бексултан</a:t>
                      </a:r>
                      <a:r>
                        <a:rPr lang="ru-KZ" sz="1300" kern="100" dirty="0">
                          <a:effectLst/>
                        </a:rPr>
                        <a:t>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8</a:t>
                      </a:r>
                      <a:r>
                        <a:rPr lang="de-DE" sz="1300" kern="100" dirty="0">
                          <a:effectLst/>
                        </a:rPr>
                        <a:t> </a:t>
                      </a:r>
                      <a:r>
                        <a:rPr lang="ru-RU" sz="1300" kern="100" dirty="0">
                          <a:effectLst/>
                        </a:rPr>
                        <a:t>а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300" kern="100" dirty="0">
                          <a:effectLst/>
                        </a:rPr>
                        <a:t>сдал  международный экзамен по немецкому языку DSD 1  на уровень В1</a:t>
                      </a:r>
                      <a:r>
                        <a:rPr lang="de-DE" sz="1300" kern="100" dirty="0">
                          <a:effectLst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00" dirty="0">
                          <a:effectLst/>
                        </a:rPr>
                        <a:t>Sprachdiplom DSD I</a:t>
                      </a:r>
                      <a:endParaRPr lang="ru-KZ" sz="13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1625760031"/>
                  </a:ext>
                </a:extLst>
              </a:tr>
              <a:tr h="389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>
                          <a:effectLst/>
                        </a:rPr>
                        <a:t>3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 err="1">
                          <a:effectLst/>
                        </a:rPr>
                        <a:t>Бралина</a:t>
                      </a:r>
                      <a:r>
                        <a:rPr lang="ru-KZ" sz="1300" kern="100" dirty="0">
                          <a:effectLst/>
                        </a:rPr>
                        <a:t> Айганым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>
                          <a:effectLst/>
                        </a:rPr>
                        <a:t>8а</a:t>
                      </a: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</a:rPr>
                        <a:t>Zertifikate DSD/ A2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3227096938"/>
                  </a:ext>
                </a:extLst>
              </a:tr>
              <a:tr h="1025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300" kern="100" dirty="0">
                          <a:effectLst/>
                        </a:rPr>
                        <a:t>Аскеров Ануар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7 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300" kern="100" dirty="0">
                          <a:effectLst/>
                        </a:rPr>
                        <a:t>Zertifikate DSD/ A2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3638747914"/>
                  </a:ext>
                </a:extLst>
              </a:tr>
              <a:tr h="1025794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00" dirty="0">
                          <a:effectLst/>
                        </a:rPr>
                        <a:t> </a:t>
                      </a:r>
                      <a:endParaRPr lang="ru-KZ" sz="13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3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56264" marR="56264" marT="0" marB="0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6264" marR="56264" marT="0" marB="0"/>
                </a:tc>
                <a:extLst>
                  <a:ext uri="{0D108BD9-81ED-4DB2-BD59-A6C34878D82A}">
                    <a16:rowId xmlns:a16="http://schemas.microsoft.com/office/drawing/2014/main" val="383884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9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34A6B-7B51-4608-A34B-C9C8E7B2E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649"/>
            <a:ext cx="10515600" cy="9718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3366FF"/>
                </a:solidFill>
                <a:latin typeface="+mn-lt"/>
              </a:rPr>
              <a:t>Реализация языковой политики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31C2C1-51E4-446E-B533-1B43F1B040C0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059037A-D396-43CD-AC4B-77FC76AB0679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217FD6A-396F-4867-9F8E-3F97F04CCAB7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B2294B21-71C0-4979-BE13-D613348B9B2D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Табличка 19">
            <a:extLst>
              <a:ext uri="{FF2B5EF4-FFF2-40B4-BE49-F238E27FC236}">
                <a16:creationId xmlns:a16="http://schemas.microsoft.com/office/drawing/2014/main" id="{E6E6B062-483D-C34E-051C-32948C855FBD}"/>
              </a:ext>
            </a:extLst>
          </p:cNvPr>
          <p:cNvSpPr/>
          <p:nvPr/>
        </p:nvSpPr>
        <p:spPr>
          <a:xfrm>
            <a:off x="769121" y="1155896"/>
            <a:ext cx="10810430" cy="544077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F2B035-B40B-912B-65FD-425DA4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7" y="1"/>
            <a:ext cx="1253382" cy="1155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4F96FA-5608-C274-9841-D526B3B06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8" y="0"/>
            <a:ext cx="1253382" cy="115589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DAE5DB-32B7-59A2-0BA5-8B634F608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1909"/>
              </p:ext>
            </p:extLst>
          </p:nvPr>
        </p:nvGraphicFramePr>
        <p:xfrm>
          <a:off x="1822245" y="1552294"/>
          <a:ext cx="8228193" cy="4679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79">
                  <a:extLst>
                    <a:ext uri="{9D8B030D-6E8A-4147-A177-3AD203B41FA5}">
                      <a16:colId xmlns:a16="http://schemas.microsoft.com/office/drawing/2014/main" val="1182885561"/>
                    </a:ext>
                  </a:extLst>
                </a:gridCol>
                <a:gridCol w="683807">
                  <a:extLst>
                    <a:ext uri="{9D8B030D-6E8A-4147-A177-3AD203B41FA5}">
                      <a16:colId xmlns:a16="http://schemas.microsoft.com/office/drawing/2014/main" val="1740951284"/>
                    </a:ext>
                  </a:extLst>
                </a:gridCol>
                <a:gridCol w="980510">
                  <a:extLst>
                    <a:ext uri="{9D8B030D-6E8A-4147-A177-3AD203B41FA5}">
                      <a16:colId xmlns:a16="http://schemas.microsoft.com/office/drawing/2014/main" val="3791097446"/>
                    </a:ext>
                  </a:extLst>
                </a:gridCol>
                <a:gridCol w="1078419">
                  <a:extLst>
                    <a:ext uri="{9D8B030D-6E8A-4147-A177-3AD203B41FA5}">
                      <a16:colId xmlns:a16="http://schemas.microsoft.com/office/drawing/2014/main" val="3225747832"/>
                    </a:ext>
                  </a:extLst>
                </a:gridCol>
                <a:gridCol w="2331231">
                  <a:extLst>
                    <a:ext uri="{9D8B030D-6E8A-4147-A177-3AD203B41FA5}">
                      <a16:colId xmlns:a16="http://schemas.microsoft.com/office/drawing/2014/main" val="35677092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59394486"/>
                    </a:ext>
                  </a:extLst>
                </a:gridCol>
                <a:gridCol w="598205">
                  <a:extLst>
                    <a:ext uri="{9D8B030D-6E8A-4147-A177-3AD203B41FA5}">
                      <a16:colId xmlns:a16="http://schemas.microsoft.com/office/drawing/2014/main" val="1705335808"/>
                    </a:ext>
                  </a:extLst>
                </a:gridCol>
                <a:gridCol w="797471">
                  <a:extLst>
                    <a:ext uri="{9D8B030D-6E8A-4147-A177-3AD203B41FA5}">
                      <a16:colId xmlns:a16="http://schemas.microsoft.com/office/drawing/2014/main" val="1757771433"/>
                    </a:ext>
                  </a:extLst>
                </a:gridCol>
                <a:gridCol w="790352">
                  <a:extLst>
                    <a:ext uri="{9D8B030D-6E8A-4147-A177-3AD203B41FA5}">
                      <a16:colId xmlns:a16="http://schemas.microsoft.com/office/drawing/2014/main" val="2283794004"/>
                    </a:ext>
                  </a:extLst>
                </a:gridCol>
              </a:tblGrid>
              <a:tr h="727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обучения</a:t>
                      </a:r>
                      <a:endParaRPr lang="ru-KZ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учителей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2025-2026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2026-2027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2027-2028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2028-2029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4101981"/>
                  </a:ext>
                </a:extLst>
              </a:tr>
              <a:tr h="4113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казахский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Бикенова Г.С./Джангазиева К.Б.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116464"/>
                  </a:ext>
                </a:extLst>
              </a:tr>
              <a:tr h="467761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Джангазиева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К.Б./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Байзулда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Г.Ж.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814955"/>
                  </a:ext>
                </a:extLst>
              </a:tr>
              <a:tr h="5392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В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Байзулда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Г.Ж.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590086"/>
                  </a:ext>
                </a:extLst>
              </a:tr>
              <a:tr h="19946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509398"/>
                  </a:ext>
                </a:extLst>
              </a:tr>
              <a:tr h="7511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Ә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Ж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казахский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Бикенова Г.С./Джангазиева К.Б.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958504"/>
                  </a:ext>
                </a:extLst>
              </a:tr>
              <a:tr h="539282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Бикенова Г.С./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Байзулда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Г.Ж.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K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250118"/>
                  </a:ext>
                </a:extLst>
              </a:tr>
              <a:tr h="7511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Ж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русский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Бикенова Г.С./Джангазиева К.Б.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945206"/>
                  </a:ext>
                </a:extLst>
              </a:tr>
              <a:tr h="29277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K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K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381381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1EFE1-50DF-E3AC-C50D-70F44E5D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" y="0"/>
            <a:ext cx="1671729" cy="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7266-0C6D-C197-4E76-9E71F78BF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FB5C5-EB89-D722-CA5A-9B39E3E5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3366FF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Обеспечение УМК от</a:t>
            </a:r>
            <a:r>
              <a:rPr lang="de-DE" sz="2700" b="1" dirty="0">
                <a:solidFill>
                  <a:srgbClr val="3366FF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 ZfA </a:t>
            </a:r>
            <a:r>
              <a:rPr lang="ru-RU" sz="2700" b="1" dirty="0">
                <a:solidFill>
                  <a:srgbClr val="3366FF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/</a:t>
            </a:r>
            <a:r>
              <a:rPr lang="de-DE" sz="2700" b="1" dirty="0">
                <a:solidFill>
                  <a:srgbClr val="3366FF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  <a:t>2024</a:t>
            </a:r>
            <a:br>
              <a:rPr lang="ru-KZ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</a:br>
            <a:endParaRPr lang="ru-RU" sz="40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0A92968-F78C-491E-A1DC-2229A3E1AB96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A766F5E-151F-CC6D-0E8C-CBBB6B9F823B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DAE5EE12-2778-0A78-28A6-527523E6DE90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52A2B04E-D614-474D-87D1-6F6CD95AD1FC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Табличка 19">
            <a:extLst>
              <a:ext uri="{FF2B5EF4-FFF2-40B4-BE49-F238E27FC236}">
                <a16:creationId xmlns:a16="http://schemas.microsoft.com/office/drawing/2014/main" id="{118F2346-3BFC-6C43-3590-554909093358}"/>
              </a:ext>
            </a:extLst>
          </p:cNvPr>
          <p:cNvSpPr/>
          <p:nvPr/>
        </p:nvSpPr>
        <p:spPr>
          <a:xfrm>
            <a:off x="646981" y="966158"/>
            <a:ext cx="10932570" cy="563051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75E087-CD29-1B87-A0C9-5D848FA70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7" y="1"/>
            <a:ext cx="1253382" cy="1155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FC329-15D1-1EB3-C31A-5A51E9B7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8" y="0"/>
            <a:ext cx="1253382" cy="1155896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280825A-A4F2-2558-1897-DC9C0D628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232163"/>
              </p:ext>
            </p:extLst>
          </p:nvPr>
        </p:nvGraphicFramePr>
        <p:xfrm>
          <a:off x="1682151" y="1337094"/>
          <a:ext cx="8824823" cy="5104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753">
                  <a:extLst>
                    <a:ext uri="{9D8B030D-6E8A-4147-A177-3AD203B41FA5}">
                      <a16:colId xmlns:a16="http://schemas.microsoft.com/office/drawing/2014/main" val="3090250466"/>
                    </a:ext>
                  </a:extLst>
                </a:gridCol>
                <a:gridCol w="1303464">
                  <a:extLst>
                    <a:ext uri="{9D8B030D-6E8A-4147-A177-3AD203B41FA5}">
                      <a16:colId xmlns:a16="http://schemas.microsoft.com/office/drawing/2014/main" val="1271006622"/>
                    </a:ext>
                  </a:extLst>
                </a:gridCol>
                <a:gridCol w="1303464">
                  <a:extLst>
                    <a:ext uri="{9D8B030D-6E8A-4147-A177-3AD203B41FA5}">
                      <a16:colId xmlns:a16="http://schemas.microsoft.com/office/drawing/2014/main" val="3238459668"/>
                    </a:ext>
                  </a:extLst>
                </a:gridCol>
                <a:gridCol w="671954">
                  <a:extLst>
                    <a:ext uri="{9D8B030D-6E8A-4147-A177-3AD203B41FA5}">
                      <a16:colId xmlns:a16="http://schemas.microsoft.com/office/drawing/2014/main" val="1782351882"/>
                    </a:ext>
                  </a:extLst>
                </a:gridCol>
                <a:gridCol w="2868242">
                  <a:extLst>
                    <a:ext uri="{9D8B030D-6E8A-4147-A177-3AD203B41FA5}">
                      <a16:colId xmlns:a16="http://schemas.microsoft.com/office/drawing/2014/main" val="1427069189"/>
                    </a:ext>
                  </a:extLst>
                </a:gridCol>
                <a:gridCol w="623734">
                  <a:extLst>
                    <a:ext uri="{9D8B030D-6E8A-4147-A177-3AD203B41FA5}">
                      <a16:colId xmlns:a16="http://schemas.microsoft.com/office/drawing/2014/main" val="1949521140"/>
                    </a:ext>
                  </a:extLst>
                </a:gridCol>
                <a:gridCol w="936378">
                  <a:extLst>
                    <a:ext uri="{9D8B030D-6E8A-4147-A177-3AD203B41FA5}">
                      <a16:colId xmlns:a16="http://schemas.microsoft.com/office/drawing/2014/main" val="2850309281"/>
                    </a:ext>
                  </a:extLst>
                </a:gridCol>
                <a:gridCol w="759834">
                  <a:extLst>
                    <a:ext uri="{9D8B030D-6E8A-4147-A177-3AD203B41FA5}">
                      <a16:colId xmlns:a16="http://schemas.microsoft.com/office/drawing/2014/main" val="2792597109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Nr.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Schule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Titel 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Verlag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ISBN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Einzelpreis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Anzahl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Gesamtpreis</a:t>
                      </a:r>
                      <a:endParaRPr lang="ru-KZ" sz="1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3836611563"/>
                  </a:ext>
                </a:extLst>
              </a:tr>
              <a:tr h="415420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1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rowSpan="7"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</a:rPr>
                        <a:t> 91. Gymnasium </a:t>
                      </a:r>
                      <a:endParaRPr lang="ru-KZ" sz="1200" dirty="0">
                        <a:effectLst/>
                      </a:endParaRPr>
                    </a:p>
                    <a:p>
                      <a:pPr algn="l"/>
                      <a:r>
                        <a:rPr lang="de-DE" sz="1200" dirty="0">
                          <a:effectLst/>
                        </a:rPr>
                        <a:t> Astana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1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978-3-12-676104-8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27,99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699,75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4247688509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2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1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Testheft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</a:rPr>
                        <a:t>978-3-12-676108-6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15,50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31,00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4146668813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3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1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Wörterheft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978-3-12-676103-1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15,50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31,00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2089876401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4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1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Arbeitsbuch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</a:rPr>
                        <a:t>Klett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effectLst/>
                        </a:rPr>
                        <a:t>978-3-12-676101-7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22,99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1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22,99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2443544648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 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Das neue Deutschmobil 2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978-3-12-676124-6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27,99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        25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    699,75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842057766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6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2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Wörterheft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978-3-12-6761423-9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15,50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effectLst/>
                        </a:rPr>
                        <a:t>2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31,00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1212317059"/>
                  </a:ext>
                </a:extLst>
              </a:tr>
              <a:tr h="578614"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effectLst/>
                        </a:rPr>
                        <a:t>7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Das neue Deutschmobil 2</a:t>
                      </a:r>
                      <a:endParaRPr lang="ru-KZ" sz="1200">
                        <a:effectLst/>
                      </a:endParaRPr>
                    </a:p>
                    <a:p>
                      <a:pPr algn="l"/>
                      <a:r>
                        <a:rPr lang="de-DE" sz="1200">
                          <a:effectLst/>
                        </a:rPr>
                        <a:t>Arbeitsbuch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Klett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effectLst/>
                        </a:rPr>
                        <a:t>978-3-12-676121-5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22,00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1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   22,00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3375523377"/>
                  </a:ext>
                </a:extLst>
              </a:tr>
              <a:tr h="252226">
                <a:tc gridSpan="7"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</a:rPr>
                        <a:t>Summe:</a:t>
                      </a:r>
                      <a:endParaRPr lang="ru-KZ" sz="120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1537</a:t>
                      </a:r>
                      <a:endParaRPr lang="ru-KZ" sz="1200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Helvetica" panose="020B0604020202020204" pitchFamily="34" charset="0"/>
                      </a:endParaRPr>
                    </a:p>
                  </a:txBody>
                  <a:tcPr marL="49886" marR="49886" marT="49886" marB="49886"/>
                </a:tc>
                <a:extLst>
                  <a:ext uri="{0D108BD9-81ED-4DB2-BD59-A6C34878D82A}">
                    <a16:rowId xmlns:a16="http://schemas.microsoft.com/office/drawing/2014/main" val="187280658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1D8FE6-C211-8EC4-B753-A64D54D8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" y="0"/>
            <a:ext cx="1671729" cy="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D6C1-2945-15A8-39C3-E21A8642E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AAA06-C79B-4744-6150-9D47DA50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3366FF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					</a:t>
            </a:r>
            <a:r>
              <a:rPr lang="en-US" sz="2700" dirty="0" err="1">
                <a:solidFill>
                  <a:srgbClr val="3366FF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Intensiv-Kursen</a:t>
            </a:r>
            <a:br>
              <a:rPr lang="ru-KZ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</a:rPr>
            </a:br>
            <a:endParaRPr lang="ru-RU" sz="40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C618ADD-70F6-6BDA-4474-E4C5CFF4C749}"/>
              </a:ext>
            </a:extLst>
          </p:cNvPr>
          <p:cNvSpPr/>
          <p:nvPr/>
        </p:nvSpPr>
        <p:spPr>
          <a:xfrm>
            <a:off x="2186668" y="1529681"/>
            <a:ext cx="733425" cy="7334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1746B5D-7DE2-FD0C-2015-BA684C0AA381}"/>
              </a:ext>
            </a:extLst>
          </p:cNvPr>
          <p:cNvSpPr/>
          <p:nvPr/>
        </p:nvSpPr>
        <p:spPr>
          <a:xfrm>
            <a:off x="5560105" y="1529681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6F12A33-D46D-4832-436B-A507782F8D1B}"/>
              </a:ext>
            </a:extLst>
          </p:cNvPr>
          <p:cNvSpPr txBox="1">
            <a:spLocks/>
          </p:cNvSpPr>
          <p:nvPr/>
        </p:nvSpPr>
        <p:spPr>
          <a:xfrm>
            <a:off x="1145264" y="230913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id="{554BD0D4-F338-95F2-B4CF-E9523275B363}"/>
              </a:ext>
            </a:extLst>
          </p:cNvPr>
          <p:cNvSpPr txBox="1">
            <a:spLocks/>
          </p:cNvSpPr>
          <p:nvPr/>
        </p:nvSpPr>
        <p:spPr>
          <a:xfrm>
            <a:off x="3802742" y="6559325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46F86-CDEE-C80D-ED29-8B70E464E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7" y="1"/>
            <a:ext cx="1253382" cy="1155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6BFA2-E62E-EC31-9CFE-9FD0C6269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8" y="0"/>
            <a:ext cx="1253382" cy="1155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7DD6D-E9C2-C281-170A-5CA101AF45E2}"/>
              </a:ext>
            </a:extLst>
          </p:cNvPr>
          <p:cNvSpPr txBox="1"/>
          <p:nvPr/>
        </p:nvSpPr>
        <p:spPr>
          <a:xfrm>
            <a:off x="6788989" y="1155894"/>
            <a:ext cx="48767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Для зачисления в гимназический </a:t>
            </a:r>
            <a:r>
              <a:rPr lang="de-DE" sz="2400" b="1" dirty="0">
                <a:solidFill>
                  <a:srgbClr val="002060"/>
                </a:solidFill>
              </a:rPr>
              <a:t>DSD</a:t>
            </a:r>
            <a:r>
              <a:rPr lang="ru-RU" sz="2400" b="1" dirty="0">
                <a:solidFill>
                  <a:srgbClr val="002060"/>
                </a:solidFill>
              </a:rPr>
              <a:t> класс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с углубленным изучением немецкого языка необходимо подать заявление на имя директора до 28 мая учебного года </a:t>
            </a:r>
            <a:r>
              <a:rPr lang="ru-RU" sz="2400" b="1" i="1" dirty="0">
                <a:solidFill>
                  <a:srgbClr val="002060"/>
                </a:solidFill>
              </a:rPr>
              <a:t>(передать) классному руководителю </a:t>
            </a:r>
            <a:endParaRPr lang="ru-KZ" sz="24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BB55F-CCC7-3EEA-1285-0B4D729A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92" y="0"/>
            <a:ext cx="490295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0398FE-A154-258B-6C79-2C8B495B6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" y="0"/>
            <a:ext cx="1671729" cy="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565</Words>
  <Application>Microsoft Office PowerPoint</Application>
  <PresentationFormat>Широкоэкранный</PresentationFormat>
  <Paragraphs>246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Gill Sans</vt:lpstr>
      <vt:lpstr>Helvetica</vt:lpstr>
      <vt:lpstr>Roboto Light</vt:lpstr>
      <vt:lpstr>Roboto Regular</vt:lpstr>
      <vt:lpstr>Тема Office</vt:lpstr>
      <vt:lpstr>Реализация Международного проекта  Deutsches Sprachdiplom (DSD)</vt:lpstr>
      <vt:lpstr>Международный немецкий диплом</vt:lpstr>
      <vt:lpstr>Условия прохождения экзамена</vt:lpstr>
      <vt:lpstr> График промежуточных  международных экзаменов по немецкому языку </vt:lpstr>
      <vt:lpstr> Результаты DSD международного экзамена  по немецкому языку в 2023-2024 уч.году</vt:lpstr>
      <vt:lpstr>Реализация языковой политики</vt:lpstr>
      <vt:lpstr>Обеспечение УМК от ZfA /2024 </vt:lpstr>
      <vt:lpstr>     Intensiv-Kursen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52</cp:revision>
  <dcterms:created xsi:type="dcterms:W3CDTF">2021-11-29T09:39:16Z</dcterms:created>
  <dcterms:modified xsi:type="dcterms:W3CDTF">2024-12-24T04:36:10Z</dcterms:modified>
</cp:coreProperties>
</file>